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20.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media/image28.png" ContentType="image/png"/>
  <Override PartName="/ppt/media/image1.jpeg" ContentType="image/jpeg"/>
  <Override PartName="/ppt/media/image2.wmf" ContentType="image/x-wmf"/>
  <Override PartName="/ppt/media/image3.wmf" ContentType="image/x-wmf"/>
  <Override PartName="/ppt/media/image21.png" ContentType="image/png"/>
  <Override PartName="/ppt/media/image6.jpeg" ContentType="image/jpeg"/>
  <Override PartName="/ppt/media/image4.jpeg" ContentType="image/jpeg"/>
  <Override PartName="/ppt/media/image9.wmf" ContentType="image/x-wmf"/>
  <Override PartName="/ppt/media/image8.jpeg" ContentType="image/jpeg"/>
  <Override PartName="/ppt/media/image5.wmf" ContentType="image/x-wmf"/>
  <Override PartName="/ppt/media/image16.jpeg" ContentType="image/jpeg"/>
  <Override PartName="/ppt/media/image7.jpeg" ContentType="image/jpeg"/>
  <Override PartName="/ppt/media/image31.png" ContentType="image/png"/>
  <Override PartName="/ppt/media/image10.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2.png" ContentType="image/png"/>
  <Override PartName="/ppt/media/image23.png" ContentType="image/png"/>
  <Override PartName="/ppt/media/image24.png" ContentType="image/png"/>
  <Override PartName="/ppt/media/image25.png" ContentType="image/png"/>
  <Override PartName="/ppt/media/image36.jpeg" ContentType="image/jpeg"/>
  <Override PartName="/ppt/media/image26.png" ContentType="image/png"/>
  <Override PartName="/ppt/media/image27.png" ContentType="image/png"/>
  <Override PartName="/ppt/media/image29.png" ContentType="image/png"/>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37.jpeg" ContentType="image/jpeg"/>
  <Override PartName="/ppt/media/image38.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i-FI" sz="1800" spc="-1" strike="noStrike">
                <a:solidFill>
                  <a:srgbClr val="000000"/>
                </a:solidFill>
                <a:latin typeface="Calibri"/>
              </a:rPr>
              <a:t>Siirrä diaa napsauttamalla</a:t>
            </a:r>
            <a:endParaRPr b="0" lang="fi-FI" sz="1800" spc="-1" strike="noStrike">
              <a:solidFill>
                <a:srgbClr val="000000"/>
              </a:solidFill>
              <a:latin typeface="Calibri"/>
            </a:endParaRPr>
          </a:p>
        </p:txBody>
      </p:sp>
      <p:sp>
        <p:nvSpPr>
          <p:cNvPr id="213" name="PlaceHolder 2"/>
          <p:cNvSpPr>
            <a:spLocks noGrp="1"/>
          </p:cNvSpPr>
          <p:nvPr>
            <p:ph type="body"/>
          </p:nvPr>
        </p:nvSpPr>
        <p:spPr>
          <a:xfrm>
            <a:off x="756000" y="5078520"/>
            <a:ext cx="6047640" cy="4811040"/>
          </a:xfrm>
          <a:prstGeom prst="rect">
            <a:avLst/>
          </a:prstGeom>
        </p:spPr>
        <p:txBody>
          <a:bodyPr lIns="0" rIns="0" tIns="0" bIns="0">
            <a:noAutofit/>
          </a:bodyPr>
          <a:p>
            <a:r>
              <a:rPr b="0" lang="fi-FI" sz="2000" spc="-1" strike="noStrike">
                <a:latin typeface="Arial"/>
              </a:rPr>
              <a:t>Muokkaa muistiinpanojen muotoilua napsauttamalla</a:t>
            </a:r>
            <a:endParaRPr b="0" lang="fi-FI" sz="2000" spc="-1" strike="noStrike">
              <a:latin typeface="Arial"/>
            </a:endParaRPr>
          </a:p>
        </p:txBody>
      </p:sp>
      <p:sp>
        <p:nvSpPr>
          <p:cNvPr id="214" name="PlaceHolder 3"/>
          <p:cNvSpPr>
            <a:spLocks noGrp="1"/>
          </p:cNvSpPr>
          <p:nvPr>
            <p:ph type="hdr"/>
          </p:nvPr>
        </p:nvSpPr>
        <p:spPr>
          <a:xfrm>
            <a:off x="0" y="0"/>
            <a:ext cx="3280680" cy="534240"/>
          </a:xfrm>
          <a:prstGeom prst="rect">
            <a:avLst/>
          </a:prstGeom>
        </p:spPr>
        <p:txBody>
          <a:bodyPr lIns="0" rIns="0" tIns="0" bIns="0">
            <a:noAutofit/>
          </a:bodyPr>
          <a:p>
            <a:r>
              <a:rPr b="0" lang="fi-FI" sz="1400" spc="-1" strike="noStrike">
                <a:latin typeface="Times New Roman"/>
              </a:rPr>
              <a:t>&lt;ylätunniste&gt;</a:t>
            </a:r>
            <a:endParaRPr b="0" lang="fi-FI" sz="1400" spc="-1" strike="noStrike">
              <a:latin typeface="Times New Roman"/>
            </a:endParaRPr>
          </a:p>
        </p:txBody>
      </p:sp>
      <p:sp>
        <p:nvSpPr>
          <p:cNvPr id="215" name="PlaceHolder 4"/>
          <p:cNvSpPr>
            <a:spLocks noGrp="1"/>
          </p:cNvSpPr>
          <p:nvPr>
            <p:ph type="dt"/>
          </p:nvPr>
        </p:nvSpPr>
        <p:spPr>
          <a:xfrm>
            <a:off x="4278960" y="0"/>
            <a:ext cx="3280680" cy="534240"/>
          </a:xfrm>
          <a:prstGeom prst="rect">
            <a:avLst/>
          </a:prstGeom>
        </p:spPr>
        <p:txBody>
          <a:bodyPr lIns="0" rIns="0" tIns="0" bIns="0">
            <a:noAutofit/>
          </a:bodyPr>
          <a:p>
            <a:pPr algn="r"/>
            <a:r>
              <a:rPr b="0" lang="fi-FI" sz="1400" spc="-1" strike="noStrike">
                <a:latin typeface="Times New Roman"/>
              </a:rPr>
              <a:t>&lt;päivämäärä/kellonaika&gt;</a:t>
            </a:r>
            <a:endParaRPr b="0" lang="fi-FI" sz="1400" spc="-1" strike="noStrike">
              <a:latin typeface="Times New Roman"/>
            </a:endParaRPr>
          </a:p>
        </p:txBody>
      </p:sp>
      <p:sp>
        <p:nvSpPr>
          <p:cNvPr id="216" name="PlaceHolder 5"/>
          <p:cNvSpPr>
            <a:spLocks noGrp="1"/>
          </p:cNvSpPr>
          <p:nvPr>
            <p:ph type="ftr"/>
          </p:nvPr>
        </p:nvSpPr>
        <p:spPr>
          <a:xfrm>
            <a:off x="0" y="10157400"/>
            <a:ext cx="3280680" cy="534240"/>
          </a:xfrm>
          <a:prstGeom prst="rect">
            <a:avLst/>
          </a:prstGeom>
        </p:spPr>
        <p:txBody>
          <a:bodyPr lIns="0" rIns="0" tIns="0" bIns="0" anchor="b">
            <a:noAutofit/>
          </a:bodyPr>
          <a:p>
            <a:r>
              <a:rPr b="0" lang="fi-FI" sz="1400" spc="-1" strike="noStrike">
                <a:latin typeface="Times New Roman"/>
              </a:rPr>
              <a:t>&lt;alatunniste&gt;</a:t>
            </a:r>
            <a:endParaRPr b="0" lang="fi-FI" sz="1400" spc="-1" strike="noStrike">
              <a:latin typeface="Times New Roman"/>
            </a:endParaRPr>
          </a:p>
        </p:txBody>
      </p:sp>
      <p:sp>
        <p:nvSpPr>
          <p:cNvPr id="21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1340987-5BFC-4216-BFF1-E37B6F4C572F}" type="slidenum">
              <a:rPr b="0" lang="fi-FI" sz="1400" spc="-1" strike="noStrike">
                <a:latin typeface="Times New Roman"/>
              </a:rPr>
              <a:t>&lt;numero&gt;</a:t>
            </a:fld>
            <a:endParaRPr b="0" lang="fi-FI"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sldImg"/>
          </p:nvPr>
        </p:nvSpPr>
        <p:spPr>
          <a:xfrm>
            <a:off x="685800" y="1143000"/>
            <a:ext cx="5486040" cy="3085920"/>
          </a:xfrm>
          <a:prstGeom prst="rect">
            <a:avLst/>
          </a:prstGeom>
        </p:spPr>
      </p:sp>
      <p:sp>
        <p:nvSpPr>
          <p:cNvPr id="393" name="PlaceHolder 2"/>
          <p:cNvSpPr>
            <a:spLocks noGrp="1"/>
          </p:cNvSpPr>
          <p:nvPr>
            <p:ph type="body"/>
          </p:nvPr>
        </p:nvSpPr>
        <p:spPr>
          <a:xfrm>
            <a:off x="685800" y="4400640"/>
            <a:ext cx="5486040" cy="3600000"/>
          </a:xfrm>
          <a:prstGeom prst="rect">
            <a:avLst/>
          </a:prstGeom>
        </p:spPr>
        <p:txBody>
          <a:bodyPr>
            <a:noAutofit/>
          </a:bodyPr>
          <a:p>
            <a:endParaRPr b="0" lang="fi-FI" sz="2000" spc="-1" strike="noStrike">
              <a:latin typeface="Arial"/>
            </a:endParaRPr>
          </a:p>
        </p:txBody>
      </p:sp>
      <p:sp>
        <p:nvSpPr>
          <p:cNvPr id="39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3ECE707B-B3A4-44CE-9A50-2F40E3668744}" type="slidenum">
              <a:rPr b="0" lang="fi-FI" sz="1200" spc="-1" strike="noStrike">
                <a:latin typeface="Times New Roman"/>
              </a:rPr>
              <a:t>&lt;numero&gt;</a:t>
            </a:fld>
            <a:endParaRPr b="0" lang="fi-FI"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685800" y="1143000"/>
            <a:ext cx="5486040" cy="3085920"/>
          </a:xfrm>
          <a:prstGeom prst="rect">
            <a:avLst/>
          </a:prstGeom>
        </p:spPr>
      </p:sp>
      <p:sp>
        <p:nvSpPr>
          <p:cNvPr id="411" name="PlaceHolder 2"/>
          <p:cNvSpPr>
            <a:spLocks noGrp="1"/>
          </p:cNvSpPr>
          <p:nvPr>
            <p:ph type="body"/>
          </p:nvPr>
        </p:nvSpPr>
        <p:spPr>
          <a:xfrm>
            <a:off x="685800" y="4400640"/>
            <a:ext cx="5486040" cy="3600000"/>
          </a:xfrm>
          <a:prstGeom prst="rect">
            <a:avLst/>
          </a:prstGeom>
        </p:spPr>
        <p:txBody>
          <a:bodyPr>
            <a:noAutofit/>
          </a:bodyPr>
          <a:p>
            <a:endParaRPr b="0" lang="fi-FI" sz="2000" spc="-1" strike="noStrike">
              <a:latin typeface="Arial"/>
            </a:endParaRPr>
          </a:p>
        </p:txBody>
      </p:sp>
      <p:sp>
        <p:nvSpPr>
          <p:cNvPr id="412" name="TextShape 3"/>
          <p:cNvSpPr txBox="1"/>
          <p:nvPr/>
        </p:nvSpPr>
        <p:spPr>
          <a:xfrm>
            <a:off x="3884760" y="8685360"/>
            <a:ext cx="2971440" cy="458280"/>
          </a:xfrm>
          <a:prstGeom prst="rect">
            <a:avLst/>
          </a:prstGeom>
          <a:noFill/>
          <a:ln>
            <a:noFill/>
          </a:ln>
        </p:spPr>
        <p:txBody>
          <a:bodyPr anchor="b">
            <a:noAutofit/>
          </a:bodyPr>
          <a:p>
            <a:pPr algn="r">
              <a:lnSpc>
                <a:spcPct val="100000"/>
              </a:lnSpc>
            </a:pPr>
            <a:fld id="{D0D98014-11E2-405D-BCC6-12B681BE3466}" type="slidenum">
              <a:rPr b="0" lang="fi-FI" sz="1200" spc="-1" strike="noStrike">
                <a:latin typeface="Times New Roman"/>
              </a:rPr>
              <a:t>&lt;numero&gt;</a:t>
            </a:fld>
            <a:endParaRPr b="0" lang="fi-FI"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685800" y="1143000"/>
            <a:ext cx="5486040" cy="3085920"/>
          </a:xfrm>
          <a:prstGeom prst="rect">
            <a:avLst/>
          </a:prstGeom>
        </p:spPr>
      </p:sp>
      <p:sp>
        <p:nvSpPr>
          <p:cNvPr id="414" name="PlaceHolder 2"/>
          <p:cNvSpPr>
            <a:spLocks noGrp="1"/>
          </p:cNvSpPr>
          <p:nvPr>
            <p:ph type="body"/>
          </p:nvPr>
        </p:nvSpPr>
        <p:spPr>
          <a:xfrm>
            <a:off x="685800" y="4400640"/>
            <a:ext cx="5486040" cy="3600000"/>
          </a:xfrm>
          <a:prstGeom prst="rect">
            <a:avLst/>
          </a:prstGeom>
        </p:spPr>
        <p:txBody>
          <a:bodyPr>
            <a:noAutofit/>
          </a:bodyPr>
          <a:p>
            <a:endParaRPr b="0" lang="fi-FI" sz="2000" spc="-1" strike="noStrike">
              <a:latin typeface="Arial"/>
            </a:endParaRPr>
          </a:p>
        </p:txBody>
      </p:sp>
      <p:sp>
        <p:nvSpPr>
          <p:cNvPr id="41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000F5289-879C-4EA9-BA76-D751743B0D90}" type="slidenum">
              <a:rPr b="0" lang="fi-FI" sz="1200" spc="-1" strike="noStrike">
                <a:latin typeface="Times New Roman"/>
              </a:rPr>
              <a:t>&lt;numero&gt;</a:t>
            </a:fld>
            <a:endParaRPr b="0" lang="fi-FI"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Img"/>
          </p:nvPr>
        </p:nvSpPr>
        <p:spPr>
          <a:xfrm>
            <a:off x="-450720" y="355680"/>
            <a:ext cx="8005320" cy="4503240"/>
          </a:xfrm>
          <a:prstGeom prst="rect">
            <a:avLst/>
          </a:prstGeom>
        </p:spPr>
      </p:sp>
      <p:sp>
        <p:nvSpPr>
          <p:cNvPr id="396" name="PlaceHolder 2"/>
          <p:cNvSpPr>
            <a:spLocks noGrp="1"/>
          </p:cNvSpPr>
          <p:nvPr>
            <p:ph type="body"/>
          </p:nvPr>
        </p:nvSpPr>
        <p:spPr>
          <a:xfrm>
            <a:off x="817920" y="4992480"/>
            <a:ext cx="5468040" cy="4269240"/>
          </a:xfrm>
          <a:prstGeom prst="rect">
            <a:avLst/>
          </a:prstGeom>
        </p:spPr>
        <p:txBody>
          <a:bodyPr>
            <a:noAutofit/>
          </a:bodyPr>
          <a:p>
            <a:pPr marL="216000" indent="-216000">
              <a:lnSpc>
                <a:spcPct val="100000"/>
              </a:lnSpc>
            </a:pPr>
            <a:r>
              <a:rPr b="0" lang="fi-FI" sz="2000" spc="-1" strike="noStrike">
                <a:latin typeface="Arial"/>
              </a:rPr>
              <a:t>Luennoitsijat käyvät lävitse mielikuvaa joka syntyy sanasta hakkeri.</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Tehdään jako amatööreihin ja ammattilaisiin.</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Amatöörit:</a:t>
            </a:r>
            <a:endParaRPr b="0" lang="fi-FI" sz="2000" spc="-1" strike="noStrike">
              <a:latin typeface="Arial"/>
            </a:endParaRPr>
          </a:p>
          <a:p>
            <a:pPr marL="216000" indent="-216000">
              <a:lnSpc>
                <a:spcPct val="100000"/>
              </a:lnSpc>
            </a:pPr>
            <a:r>
              <a:rPr b="0" lang="fi-FI" sz="2000" spc="-1" strike="noStrike">
                <a:latin typeface="Arial"/>
              </a:rPr>
              <a:t> </a:t>
            </a:r>
            <a:r>
              <a:rPr b="0" lang="fi-FI" sz="2000" spc="-1" strike="noStrike">
                <a:latin typeface="Arial"/>
              </a:rPr>
              <a:t>- ddosien tilaaminen tor-verkosta, heikkojen konfiguraatioiden hyväksikäyttö - petostalous</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Ammattilaiset;</a:t>
            </a:r>
            <a:endParaRPr b="0" lang="fi-FI" sz="2000" spc="-1" strike="noStrike">
              <a:latin typeface="Arial"/>
            </a:endParaRPr>
          </a:p>
          <a:p>
            <a:pPr marL="306000" indent="-305640">
              <a:lnSpc>
                <a:spcPct val="100000"/>
              </a:lnSpc>
              <a:buClr>
                <a:srgbClr val="000000"/>
              </a:buClr>
              <a:buFont typeface="StarSymbol"/>
              <a:buChar char="-"/>
            </a:pPr>
            <a:r>
              <a:rPr b="0" lang="fi-FI" sz="2000" spc="-1" strike="noStrike">
                <a:latin typeface="Arial"/>
              </a:rPr>
              <a:t>Kiinalaiset (PLA UNIT 61398)</a:t>
            </a:r>
            <a:endParaRPr b="0" lang="fi-FI" sz="2000" spc="-1" strike="noStrike">
              <a:latin typeface="Arial"/>
            </a:endParaRPr>
          </a:p>
          <a:p>
            <a:pPr marL="306000" indent="-305640">
              <a:lnSpc>
                <a:spcPct val="100000"/>
              </a:lnSpc>
              <a:buClr>
                <a:srgbClr val="000000"/>
              </a:buClr>
              <a:buFont typeface="StarSymbol"/>
              <a:buChar char="-"/>
            </a:pPr>
            <a:r>
              <a:rPr b="0" lang="fi-FI" sz="2000" spc="-1" strike="noStrike">
                <a:latin typeface="Arial"/>
              </a:rPr>
              <a:t>Israelilaiset (UNIT 8200)</a:t>
            </a:r>
            <a:endParaRPr b="0" lang="fi-FI" sz="2000" spc="-1" strike="noStrike">
              <a:latin typeface="Arial"/>
            </a:endParaRPr>
          </a:p>
          <a:p>
            <a:pPr marL="306000" indent="-305640">
              <a:lnSpc>
                <a:spcPct val="100000"/>
              </a:lnSpc>
              <a:buClr>
                <a:srgbClr val="000000"/>
              </a:buClr>
              <a:buFont typeface="StarSymbol"/>
              <a:buChar char="-"/>
            </a:pPr>
            <a:r>
              <a:rPr b="0" lang="fi-FI" sz="2000" spc="-1" strike="noStrike">
                <a:latin typeface="Arial"/>
              </a:rPr>
              <a:t>Venäläiset (UNIT 26165)</a:t>
            </a:r>
            <a:endParaRPr b="0" lang="fi-FI" sz="2000" spc="-1" strike="noStrike">
              <a:latin typeface="Arial"/>
            </a:endParaRPr>
          </a:p>
          <a:p>
            <a:pPr marL="306000" indent="-305640">
              <a:lnSpc>
                <a:spcPct val="100000"/>
              </a:lnSpc>
              <a:buClr>
                <a:srgbClr val="000000"/>
              </a:buClr>
              <a:buFont typeface="StarSymbol"/>
              <a:buChar char="-"/>
            </a:pPr>
            <a:r>
              <a:rPr b="0" lang="fi-FI" sz="2000" spc="-1" strike="noStrike">
                <a:latin typeface="Arial"/>
              </a:rPr>
              <a:t>Järjestäytynyt kyberrikollisuus (Romania, Itä-Euroopan alue – organisoituminen laumat (swarm) – keskiöt (hub) – taloudellinen näkökulma ja valtiotoimijoiden alihankinta </a:t>
            </a:r>
            <a:endParaRPr b="0" lang="fi-FI" sz="2000" spc="-1" strike="noStrike">
              <a:latin typeface="Arial"/>
            </a:endParaRPr>
          </a:p>
        </p:txBody>
      </p:sp>
      <p:sp>
        <p:nvSpPr>
          <p:cNvPr id="397" name="TextShape 3"/>
          <p:cNvSpPr txBox="1"/>
          <p:nvPr/>
        </p:nvSpPr>
        <p:spPr>
          <a:xfrm>
            <a:off x="3884760" y="8685360"/>
            <a:ext cx="2971440" cy="458280"/>
          </a:xfrm>
          <a:prstGeom prst="rect">
            <a:avLst/>
          </a:prstGeom>
          <a:noFill/>
          <a:ln>
            <a:noFill/>
          </a:ln>
        </p:spPr>
        <p:txBody>
          <a:bodyPr anchor="b">
            <a:noAutofit/>
          </a:bodyPr>
          <a:p>
            <a:endParaRPr b="0" lang="fi-FI" sz="24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Img"/>
          </p:nvPr>
        </p:nvSpPr>
        <p:spPr>
          <a:xfrm>
            <a:off x="-450720" y="355680"/>
            <a:ext cx="8005320" cy="4503240"/>
          </a:xfrm>
          <a:prstGeom prst="rect">
            <a:avLst/>
          </a:prstGeom>
        </p:spPr>
      </p:sp>
      <p:sp>
        <p:nvSpPr>
          <p:cNvPr id="399" name="PlaceHolder 2"/>
          <p:cNvSpPr>
            <a:spLocks noGrp="1"/>
          </p:cNvSpPr>
          <p:nvPr>
            <p:ph type="body"/>
          </p:nvPr>
        </p:nvSpPr>
        <p:spPr>
          <a:xfrm>
            <a:off x="817920" y="4992480"/>
            <a:ext cx="5468040" cy="4269240"/>
          </a:xfrm>
          <a:prstGeom prst="rect">
            <a:avLst/>
          </a:prstGeom>
        </p:spPr>
        <p:txBody>
          <a:bodyPr>
            <a:noAutofit/>
          </a:bodyPr>
          <a:p>
            <a:pPr marL="216000" indent="-216000">
              <a:lnSpc>
                <a:spcPct val="100000"/>
              </a:lnSpc>
            </a:pPr>
            <a:r>
              <a:rPr b="0" lang="fi-FI" sz="2000" spc="-1" strike="noStrike">
                <a:latin typeface="Arial"/>
              </a:rPr>
              <a:t>Korostetaan lähdekritiikkiä. Lähteenä wikipedia ja Venäläiset mediat.</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Tarinallistaminen; </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APT28 ja muut nimeämiset ovat Kyber-yritysten antamia nimiä eri tapahtumien yhteydessä.</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Yksikön koko on saatu venäläisten oppositio medioiden avulla. Ko. osoitteeseen on rekisteröity 300 ajoneuvoa. Ko. uutinen herätti mediahuomiota myös lännessä.</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r>
              <a:rPr b="0" lang="fi-FI" sz="2000" spc="-1" strike="noStrike">
                <a:latin typeface="Arial"/>
              </a:rPr>
              <a:t>Kuva oikeassa yläkulmassa on medialähde 2017 Hollannin ministeriön tapauksen pidätyksen yhteydessä saaduista materiaaleista.</a:t>
            </a:r>
            <a:endParaRPr b="0" lang="fi-FI" sz="2000" spc="-1" strike="noStrike">
              <a:latin typeface="Arial"/>
            </a:endParaRPr>
          </a:p>
          <a:p>
            <a:pPr marL="216000" indent="-216000">
              <a:lnSpc>
                <a:spcPct val="100000"/>
              </a:lnSpc>
            </a:pPr>
            <a:endParaRPr b="0" lang="fi-FI" sz="2000" spc="-1" strike="noStrike">
              <a:latin typeface="Arial"/>
            </a:endParaRPr>
          </a:p>
          <a:p>
            <a:pPr marL="216000" indent="-216000">
              <a:lnSpc>
                <a:spcPct val="100000"/>
              </a:lnSpc>
            </a:pPr>
            <a:endParaRPr b="0" lang="fi-FI" sz="2000" spc="-1" strike="noStrike">
              <a:latin typeface="Arial"/>
            </a:endParaRPr>
          </a:p>
        </p:txBody>
      </p:sp>
      <p:sp>
        <p:nvSpPr>
          <p:cNvPr id="400" name="TextShape 3"/>
          <p:cNvSpPr txBox="1"/>
          <p:nvPr/>
        </p:nvSpPr>
        <p:spPr>
          <a:xfrm>
            <a:off x="3884760" y="8685360"/>
            <a:ext cx="2971440" cy="458280"/>
          </a:xfrm>
          <a:prstGeom prst="rect">
            <a:avLst/>
          </a:prstGeom>
          <a:noFill/>
          <a:ln>
            <a:noFill/>
          </a:ln>
        </p:spPr>
        <p:txBody>
          <a:bodyPr anchor="b">
            <a:noAutofit/>
          </a:bodyPr>
          <a:p>
            <a:pPr algn="r">
              <a:lnSpc>
                <a:spcPct val="100000"/>
              </a:lnSpc>
            </a:pPr>
            <a:fld id="{B0F7967E-84D5-4E1A-805E-894BC77418FD}" type="slidenum">
              <a:rPr b="0" lang="fi-FI" sz="1200" spc="-1" strike="noStrike">
                <a:solidFill>
                  <a:srgbClr val="000000"/>
                </a:solidFill>
                <a:latin typeface="+mn-lt"/>
                <a:ea typeface="+mn-ea"/>
              </a:rPr>
              <a:t>&lt;numero&gt;</a:t>
            </a:fld>
            <a:endParaRPr b="0" lang="fi-FI"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Img"/>
          </p:nvPr>
        </p:nvSpPr>
        <p:spPr>
          <a:xfrm>
            <a:off x="-450720" y="355680"/>
            <a:ext cx="8005320" cy="4503240"/>
          </a:xfrm>
          <a:prstGeom prst="rect">
            <a:avLst/>
          </a:prstGeom>
        </p:spPr>
      </p:sp>
      <p:sp>
        <p:nvSpPr>
          <p:cNvPr id="402" name="PlaceHolder 2"/>
          <p:cNvSpPr>
            <a:spLocks noGrp="1"/>
          </p:cNvSpPr>
          <p:nvPr>
            <p:ph type="body"/>
          </p:nvPr>
        </p:nvSpPr>
        <p:spPr>
          <a:xfrm>
            <a:off x="817920" y="4992480"/>
            <a:ext cx="5468040" cy="4269240"/>
          </a:xfrm>
          <a:prstGeom prst="rect">
            <a:avLst/>
          </a:prstGeom>
        </p:spPr>
        <p:txBody>
          <a:bodyPr>
            <a:noAutofit/>
          </a:bodyPr>
          <a:p>
            <a:endParaRPr b="0" lang="fi-FI" sz="2000" spc="-1" strike="noStrike">
              <a:latin typeface="Arial"/>
            </a:endParaRPr>
          </a:p>
        </p:txBody>
      </p:sp>
      <p:sp>
        <p:nvSpPr>
          <p:cNvPr id="403" name="TextShape 3"/>
          <p:cNvSpPr txBox="1"/>
          <p:nvPr/>
        </p:nvSpPr>
        <p:spPr>
          <a:xfrm>
            <a:off x="3884760" y="8685360"/>
            <a:ext cx="2971440" cy="458280"/>
          </a:xfrm>
          <a:prstGeom prst="rect">
            <a:avLst/>
          </a:prstGeom>
          <a:noFill/>
          <a:ln>
            <a:noFill/>
          </a:ln>
        </p:spPr>
        <p:txBody>
          <a:bodyPr anchor="b">
            <a:noAutofit/>
          </a:bodyPr>
          <a:p>
            <a:pPr algn="r">
              <a:lnSpc>
                <a:spcPct val="100000"/>
              </a:lnSpc>
            </a:pPr>
            <a:fld id="{87981EC8-3D8A-401C-94E6-F0011A5DE9FA}" type="slidenum">
              <a:rPr b="0" lang="fi-FI" sz="1200" spc="-1" strike="noStrike">
                <a:solidFill>
                  <a:srgbClr val="000000"/>
                </a:solidFill>
                <a:latin typeface="+mn-lt"/>
                <a:ea typeface="+mn-ea"/>
              </a:rPr>
              <a:t>&lt;numero&gt;</a:t>
            </a:fld>
            <a:endParaRPr b="0" lang="fi-FI"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sldImg"/>
          </p:nvPr>
        </p:nvSpPr>
        <p:spPr>
          <a:xfrm>
            <a:off x="-450720" y="355680"/>
            <a:ext cx="8005320" cy="4503240"/>
          </a:xfrm>
          <a:prstGeom prst="rect">
            <a:avLst/>
          </a:prstGeom>
        </p:spPr>
      </p:sp>
      <p:sp>
        <p:nvSpPr>
          <p:cNvPr id="405" name="PlaceHolder 2"/>
          <p:cNvSpPr>
            <a:spLocks noGrp="1"/>
          </p:cNvSpPr>
          <p:nvPr>
            <p:ph type="body"/>
          </p:nvPr>
        </p:nvSpPr>
        <p:spPr>
          <a:xfrm>
            <a:off x="817920" y="4992480"/>
            <a:ext cx="5468040" cy="4269240"/>
          </a:xfrm>
          <a:prstGeom prst="rect">
            <a:avLst/>
          </a:prstGeom>
        </p:spPr>
        <p:txBody>
          <a:bodyPr>
            <a:noAutofit/>
          </a:bodyPr>
          <a:p>
            <a:endParaRPr b="0" lang="fi-FI" sz="2000" spc="-1" strike="noStrike">
              <a:latin typeface="Arial"/>
            </a:endParaRPr>
          </a:p>
        </p:txBody>
      </p:sp>
      <p:sp>
        <p:nvSpPr>
          <p:cNvPr id="406" name="TextShape 3"/>
          <p:cNvSpPr txBox="1"/>
          <p:nvPr/>
        </p:nvSpPr>
        <p:spPr>
          <a:xfrm>
            <a:off x="3884760" y="8685360"/>
            <a:ext cx="2971440" cy="458280"/>
          </a:xfrm>
          <a:prstGeom prst="rect">
            <a:avLst/>
          </a:prstGeom>
          <a:noFill/>
          <a:ln>
            <a:noFill/>
          </a:ln>
        </p:spPr>
        <p:txBody>
          <a:bodyPr anchor="b">
            <a:noAutofit/>
          </a:bodyPr>
          <a:p>
            <a:pPr algn="r">
              <a:lnSpc>
                <a:spcPct val="100000"/>
              </a:lnSpc>
            </a:pPr>
            <a:fld id="{AE90C896-0228-40DD-91FE-0F4844BCBDDF}" type="slidenum">
              <a:rPr b="0" lang="fi-FI" sz="1200" spc="-1" strike="noStrike">
                <a:solidFill>
                  <a:srgbClr val="000000"/>
                </a:solidFill>
                <a:latin typeface="+mn-lt"/>
                <a:ea typeface="+mn-ea"/>
              </a:rPr>
              <a:t>&lt;numero&gt;</a:t>
            </a:fld>
            <a:endParaRPr b="0" lang="fi-FI"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450720" y="355680"/>
            <a:ext cx="8005320" cy="4503240"/>
          </a:xfrm>
          <a:prstGeom prst="rect">
            <a:avLst/>
          </a:prstGeom>
        </p:spPr>
      </p:sp>
      <p:sp>
        <p:nvSpPr>
          <p:cNvPr id="408" name="PlaceHolder 2"/>
          <p:cNvSpPr>
            <a:spLocks noGrp="1"/>
          </p:cNvSpPr>
          <p:nvPr>
            <p:ph type="body"/>
          </p:nvPr>
        </p:nvSpPr>
        <p:spPr>
          <a:xfrm>
            <a:off x="817920" y="4992480"/>
            <a:ext cx="5468040" cy="4269240"/>
          </a:xfrm>
          <a:prstGeom prst="rect">
            <a:avLst/>
          </a:prstGeom>
        </p:spPr>
        <p:txBody>
          <a:bodyPr>
            <a:noAutofit/>
          </a:bodyPr>
          <a:p>
            <a:endParaRPr b="0" lang="fi-FI" sz="2000" spc="-1" strike="noStrike">
              <a:latin typeface="Arial"/>
            </a:endParaRPr>
          </a:p>
        </p:txBody>
      </p:sp>
      <p:sp>
        <p:nvSpPr>
          <p:cNvPr id="409" name="TextShape 3"/>
          <p:cNvSpPr txBox="1"/>
          <p:nvPr/>
        </p:nvSpPr>
        <p:spPr>
          <a:xfrm>
            <a:off x="3884760" y="8685360"/>
            <a:ext cx="2971440" cy="458280"/>
          </a:xfrm>
          <a:prstGeom prst="rect">
            <a:avLst/>
          </a:prstGeom>
          <a:noFill/>
          <a:ln>
            <a:noFill/>
          </a:ln>
        </p:spPr>
        <p:txBody>
          <a:bodyPr anchor="b">
            <a:noAutofit/>
          </a:bodyPr>
          <a:p>
            <a:pPr algn="r">
              <a:lnSpc>
                <a:spcPct val="100000"/>
              </a:lnSpc>
            </a:pPr>
            <a:fld id="{B8208967-21D9-42F5-9D97-0646CB17BAA0}" type="slidenum">
              <a:rPr b="0" lang="fi-FI" sz="1200" spc="-1" strike="noStrike">
                <a:solidFill>
                  <a:srgbClr val="000000"/>
                </a:solidFill>
                <a:latin typeface="+mn-lt"/>
                <a:ea typeface="+mn-ea"/>
              </a:rPr>
              <a:t>&lt;numero&gt;</a:t>
            </a:fld>
            <a:endParaRPr b="0" lang="fi-FI"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28" name="PlaceHolder 2"/>
          <p:cNvSpPr>
            <a:spLocks noGrp="1"/>
          </p:cNvSpPr>
          <p:nvPr>
            <p:ph type="body"/>
          </p:nvPr>
        </p:nvSpPr>
        <p:spPr>
          <a:xfrm>
            <a:off x="1702800" y="1610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9" name="PlaceHolder 3"/>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31"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2"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3"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4" name="PlaceHolder 5"/>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36" name="PlaceHolder 2"/>
          <p:cNvSpPr>
            <a:spLocks noGrp="1"/>
          </p:cNvSpPr>
          <p:nvPr>
            <p:ph type="body"/>
          </p:nvPr>
        </p:nvSpPr>
        <p:spPr>
          <a:xfrm>
            <a:off x="170280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7" name="PlaceHolder 3"/>
          <p:cNvSpPr>
            <a:spLocks noGrp="1"/>
          </p:cNvSpPr>
          <p:nvPr>
            <p:ph type="body"/>
          </p:nvPr>
        </p:nvSpPr>
        <p:spPr>
          <a:xfrm>
            <a:off x="496584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8" name="PlaceHolder 4"/>
          <p:cNvSpPr>
            <a:spLocks noGrp="1"/>
          </p:cNvSpPr>
          <p:nvPr>
            <p:ph type="body"/>
          </p:nvPr>
        </p:nvSpPr>
        <p:spPr>
          <a:xfrm>
            <a:off x="822852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39" name="PlaceHolder 5"/>
          <p:cNvSpPr>
            <a:spLocks noGrp="1"/>
          </p:cNvSpPr>
          <p:nvPr>
            <p:ph type="body"/>
          </p:nvPr>
        </p:nvSpPr>
        <p:spPr>
          <a:xfrm>
            <a:off x="170280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40" name="PlaceHolder 6"/>
          <p:cNvSpPr>
            <a:spLocks noGrp="1"/>
          </p:cNvSpPr>
          <p:nvPr>
            <p:ph type="body"/>
          </p:nvPr>
        </p:nvSpPr>
        <p:spPr>
          <a:xfrm>
            <a:off x="496584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41" name="PlaceHolder 7"/>
          <p:cNvSpPr>
            <a:spLocks noGrp="1"/>
          </p:cNvSpPr>
          <p:nvPr>
            <p:ph type="body"/>
          </p:nvPr>
        </p:nvSpPr>
        <p:spPr>
          <a:xfrm>
            <a:off x="822852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50" name="PlaceHolder 2"/>
          <p:cNvSpPr>
            <a:spLocks noGrp="1"/>
          </p:cNvSpPr>
          <p:nvPr>
            <p:ph type="subTitle"/>
          </p:nvPr>
        </p:nvSpPr>
        <p:spPr>
          <a:xfrm>
            <a:off x="1702800" y="1610640"/>
            <a:ext cx="9650520" cy="456588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52" name="PlaceHolder 2"/>
          <p:cNvSpPr>
            <a:spLocks noGrp="1"/>
          </p:cNvSpPr>
          <p:nvPr>
            <p:ph type="body"/>
          </p:nvPr>
        </p:nvSpPr>
        <p:spPr>
          <a:xfrm>
            <a:off x="1702800" y="1610640"/>
            <a:ext cx="965052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54"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55"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702800" y="365040"/>
            <a:ext cx="9650520" cy="242424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59"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0"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1"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7" name="PlaceHolder 2"/>
          <p:cNvSpPr>
            <a:spLocks noGrp="1"/>
          </p:cNvSpPr>
          <p:nvPr>
            <p:ph type="subTitle"/>
          </p:nvPr>
        </p:nvSpPr>
        <p:spPr>
          <a:xfrm>
            <a:off x="1702800" y="1610640"/>
            <a:ext cx="9650520" cy="456588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63"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4"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5" name="PlaceHolder 4"/>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67"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8"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69" name="PlaceHolder 4"/>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71" name="PlaceHolder 2"/>
          <p:cNvSpPr>
            <a:spLocks noGrp="1"/>
          </p:cNvSpPr>
          <p:nvPr>
            <p:ph type="body"/>
          </p:nvPr>
        </p:nvSpPr>
        <p:spPr>
          <a:xfrm>
            <a:off x="1702800" y="1610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72" name="PlaceHolder 3"/>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74"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75"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76"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77" name="PlaceHolder 5"/>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79" name="PlaceHolder 2"/>
          <p:cNvSpPr>
            <a:spLocks noGrp="1"/>
          </p:cNvSpPr>
          <p:nvPr>
            <p:ph type="body"/>
          </p:nvPr>
        </p:nvSpPr>
        <p:spPr>
          <a:xfrm>
            <a:off x="170280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80" name="PlaceHolder 3"/>
          <p:cNvSpPr>
            <a:spLocks noGrp="1"/>
          </p:cNvSpPr>
          <p:nvPr>
            <p:ph type="body"/>
          </p:nvPr>
        </p:nvSpPr>
        <p:spPr>
          <a:xfrm>
            <a:off x="496584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81" name="PlaceHolder 4"/>
          <p:cNvSpPr>
            <a:spLocks noGrp="1"/>
          </p:cNvSpPr>
          <p:nvPr>
            <p:ph type="body"/>
          </p:nvPr>
        </p:nvSpPr>
        <p:spPr>
          <a:xfrm>
            <a:off x="822852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82" name="PlaceHolder 5"/>
          <p:cNvSpPr>
            <a:spLocks noGrp="1"/>
          </p:cNvSpPr>
          <p:nvPr>
            <p:ph type="body"/>
          </p:nvPr>
        </p:nvSpPr>
        <p:spPr>
          <a:xfrm>
            <a:off x="170280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83" name="PlaceHolder 6"/>
          <p:cNvSpPr>
            <a:spLocks noGrp="1"/>
          </p:cNvSpPr>
          <p:nvPr>
            <p:ph type="body"/>
          </p:nvPr>
        </p:nvSpPr>
        <p:spPr>
          <a:xfrm>
            <a:off x="496584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84" name="PlaceHolder 7"/>
          <p:cNvSpPr>
            <a:spLocks noGrp="1"/>
          </p:cNvSpPr>
          <p:nvPr>
            <p:ph type="body"/>
          </p:nvPr>
        </p:nvSpPr>
        <p:spPr>
          <a:xfrm>
            <a:off x="822852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92" name="PlaceHolder 2"/>
          <p:cNvSpPr>
            <a:spLocks noGrp="1"/>
          </p:cNvSpPr>
          <p:nvPr>
            <p:ph type="subTitle"/>
          </p:nvPr>
        </p:nvSpPr>
        <p:spPr>
          <a:xfrm>
            <a:off x="1702800" y="1610640"/>
            <a:ext cx="9650520" cy="456588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94" name="PlaceHolder 2"/>
          <p:cNvSpPr>
            <a:spLocks noGrp="1"/>
          </p:cNvSpPr>
          <p:nvPr>
            <p:ph type="body"/>
          </p:nvPr>
        </p:nvSpPr>
        <p:spPr>
          <a:xfrm>
            <a:off x="1702800" y="1610640"/>
            <a:ext cx="965052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96"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97"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9" name="PlaceHolder 2"/>
          <p:cNvSpPr>
            <a:spLocks noGrp="1"/>
          </p:cNvSpPr>
          <p:nvPr>
            <p:ph type="body"/>
          </p:nvPr>
        </p:nvSpPr>
        <p:spPr>
          <a:xfrm>
            <a:off x="1702800" y="1610640"/>
            <a:ext cx="965052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1702800" y="365040"/>
            <a:ext cx="9650520" cy="242424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01"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02"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03"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05"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06"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07" name="PlaceHolder 4"/>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09"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0"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1" name="PlaceHolder 4"/>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13" name="PlaceHolder 2"/>
          <p:cNvSpPr>
            <a:spLocks noGrp="1"/>
          </p:cNvSpPr>
          <p:nvPr>
            <p:ph type="body"/>
          </p:nvPr>
        </p:nvSpPr>
        <p:spPr>
          <a:xfrm>
            <a:off x="1702800" y="1610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4" name="PlaceHolder 3"/>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16"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7"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8"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19" name="PlaceHolder 5"/>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21" name="PlaceHolder 2"/>
          <p:cNvSpPr>
            <a:spLocks noGrp="1"/>
          </p:cNvSpPr>
          <p:nvPr>
            <p:ph type="body"/>
          </p:nvPr>
        </p:nvSpPr>
        <p:spPr>
          <a:xfrm>
            <a:off x="170280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2" name="PlaceHolder 3"/>
          <p:cNvSpPr>
            <a:spLocks noGrp="1"/>
          </p:cNvSpPr>
          <p:nvPr>
            <p:ph type="body"/>
          </p:nvPr>
        </p:nvSpPr>
        <p:spPr>
          <a:xfrm>
            <a:off x="496584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3" name="PlaceHolder 4"/>
          <p:cNvSpPr>
            <a:spLocks noGrp="1"/>
          </p:cNvSpPr>
          <p:nvPr>
            <p:ph type="body"/>
          </p:nvPr>
        </p:nvSpPr>
        <p:spPr>
          <a:xfrm>
            <a:off x="822852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4" name="PlaceHolder 5"/>
          <p:cNvSpPr>
            <a:spLocks noGrp="1"/>
          </p:cNvSpPr>
          <p:nvPr>
            <p:ph type="body"/>
          </p:nvPr>
        </p:nvSpPr>
        <p:spPr>
          <a:xfrm>
            <a:off x="170280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5" name="PlaceHolder 6"/>
          <p:cNvSpPr>
            <a:spLocks noGrp="1"/>
          </p:cNvSpPr>
          <p:nvPr>
            <p:ph type="body"/>
          </p:nvPr>
        </p:nvSpPr>
        <p:spPr>
          <a:xfrm>
            <a:off x="496584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6" name="PlaceHolder 7"/>
          <p:cNvSpPr>
            <a:spLocks noGrp="1"/>
          </p:cNvSpPr>
          <p:nvPr>
            <p:ph type="body"/>
          </p:nvPr>
        </p:nvSpPr>
        <p:spPr>
          <a:xfrm>
            <a:off x="822852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34" name="PlaceHolder 2"/>
          <p:cNvSpPr>
            <a:spLocks noGrp="1"/>
          </p:cNvSpPr>
          <p:nvPr>
            <p:ph type="subTitle"/>
          </p:nvPr>
        </p:nvSpPr>
        <p:spPr>
          <a:xfrm>
            <a:off x="1702800" y="1610640"/>
            <a:ext cx="9650520" cy="456588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36" name="PlaceHolder 2"/>
          <p:cNvSpPr>
            <a:spLocks noGrp="1"/>
          </p:cNvSpPr>
          <p:nvPr>
            <p:ph type="body"/>
          </p:nvPr>
        </p:nvSpPr>
        <p:spPr>
          <a:xfrm>
            <a:off x="1702800" y="1610640"/>
            <a:ext cx="965052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1"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2"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38"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39"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1702800" y="365040"/>
            <a:ext cx="9650520" cy="242424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43"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44"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45"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47"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48"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49" name="PlaceHolder 4"/>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51"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52"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53" name="PlaceHolder 4"/>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55" name="PlaceHolder 2"/>
          <p:cNvSpPr>
            <a:spLocks noGrp="1"/>
          </p:cNvSpPr>
          <p:nvPr>
            <p:ph type="body"/>
          </p:nvPr>
        </p:nvSpPr>
        <p:spPr>
          <a:xfrm>
            <a:off x="1702800" y="1610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56" name="PlaceHolder 3"/>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58"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59"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0"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1" name="PlaceHolder 5"/>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63" name="PlaceHolder 2"/>
          <p:cNvSpPr>
            <a:spLocks noGrp="1"/>
          </p:cNvSpPr>
          <p:nvPr>
            <p:ph type="body"/>
          </p:nvPr>
        </p:nvSpPr>
        <p:spPr>
          <a:xfrm>
            <a:off x="170280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4" name="PlaceHolder 3"/>
          <p:cNvSpPr>
            <a:spLocks noGrp="1"/>
          </p:cNvSpPr>
          <p:nvPr>
            <p:ph type="body"/>
          </p:nvPr>
        </p:nvSpPr>
        <p:spPr>
          <a:xfrm>
            <a:off x="496584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5" name="PlaceHolder 4"/>
          <p:cNvSpPr>
            <a:spLocks noGrp="1"/>
          </p:cNvSpPr>
          <p:nvPr>
            <p:ph type="body"/>
          </p:nvPr>
        </p:nvSpPr>
        <p:spPr>
          <a:xfrm>
            <a:off x="822852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6" name="PlaceHolder 5"/>
          <p:cNvSpPr>
            <a:spLocks noGrp="1"/>
          </p:cNvSpPr>
          <p:nvPr>
            <p:ph type="body"/>
          </p:nvPr>
        </p:nvSpPr>
        <p:spPr>
          <a:xfrm>
            <a:off x="170280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7" name="PlaceHolder 6"/>
          <p:cNvSpPr>
            <a:spLocks noGrp="1"/>
          </p:cNvSpPr>
          <p:nvPr>
            <p:ph type="body"/>
          </p:nvPr>
        </p:nvSpPr>
        <p:spPr>
          <a:xfrm>
            <a:off x="496584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68" name="PlaceHolder 7"/>
          <p:cNvSpPr>
            <a:spLocks noGrp="1"/>
          </p:cNvSpPr>
          <p:nvPr>
            <p:ph type="body"/>
          </p:nvPr>
        </p:nvSpPr>
        <p:spPr>
          <a:xfrm>
            <a:off x="822852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77" name="PlaceHolder 2"/>
          <p:cNvSpPr>
            <a:spLocks noGrp="1"/>
          </p:cNvSpPr>
          <p:nvPr>
            <p:ph type="subTitle"/>
          </p:nvPr>
        </p:nvSpPr>
        <p:spPr>
          <a:xfrm>
            <a:off x="1702800" y="1610640"/>
            <a:ext cx="9650520" cy="456588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79" name="PlaceHolder 2"/>
          <p:cNvSpPr>
            <a:spLocks noGrp="1"/>
          </p:cNvSpPr>
          <p:nvPr>
            <p:ph type="body"/>
          </p:nvPr>
        </p:nvSpPr>
        <p:spPr>
          <a:xfrm>
            <a:off x="1702800" y="1610640"/>
            <a:ext cx="965052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81"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82"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1702800" y="365040"/>
            <a:ext cx="9650520" cy="242424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86"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87"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88"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90"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91"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92" name="PlaceHolder 4"/>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94"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95"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96" name="PlaceHolder 4"/>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98" name="PlaceHolder 2"/>
          <p:cNvSpPr>
            <a:spLocks noGrp="1"/>
          </p:cNvSpPr>
          <p:nvPr>
            <p:ph type="body"/>
          </p:nvPr>
        </p:nvSpPr>
        <p:spPr>
          <a:xfrm>
            <a:off x="1702800" y="1610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99" name="PlaceHolder 3"/>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201"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2"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3"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4" name="PlaceHolder 5"/>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702800" y="365040"/>
            <a:ext cx="9650520" cy="2424240"/>
          </a:xfrm>
          <a:prstGeom prst="rect">
            <a:avLst/>
          </a:prstGeom>
        </p:spPr>
        <p:txBody>
          <a:bodyPr lIns="0" rIns="0" tIns="0" bIns="0" anchor="ctr">
            <a:noAutofit/>
          </a:bodyPr>
          <a:p>
            <a:pPr algn="ctr"/>
            <a:endParaRPr b="0" lang="fi-FI"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206" name="PlaceHolder 2"/>
          <p:cNvSpPr>
            <a:spLocks noGrp="1"/>
          </p:cNvSpPr>
          <p:nvPr>
            <p:ph type="body"/>
          </p:nvPr>
        </p:nvSpPr>
        <p:spPr>
          <a:xfrm>
            <a:off x="170280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7" name="PlaceHolder 3"/>
          <p:cNvSpPr>
            <a:spLocks noGrp="1"/>
          </p:cNvSpPr>
          <p:nvPr>
            <p:ph type="body"/>
          </p:nvPr>
        </p:nvSpPr>
        <p:spPr>
          <a:xfrm>
            <a:off x="496584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8" name="PlaceHolder 4"/>
          <p:cNvSpPr>
            <a:spLocks noGrp="1"/>
          </p:cNvSpPr>
          <p:nvPr>
            <p:ph type="body"/>
          </p:nvPr>
        </p:nvSpPr>
        <p:spPr>
          <a:xfrm>
            <a:off x="8228520" y="1610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09" name="PlaceHolder 5"/>
          <p:cNvSpPr>
            <a:spLocks noGrp="1"/>
          </p:cNvSpPr>
          <p:nvPr>
            <p:ph type="body"/>
          </p:nvPr>
        </p:nvSpPr>
        <p:spPr>
          <a:xfrm>
            <a:off x="170280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10" name="PlaceHolder 6"/>
          <p:cNvSpPr>
            <a:spLocks noGrp="1"/>
          </p:cNvSpPr>
          <p:nvPr>
            <p:ph type="body"/>
          </p:nvPr>
        </p:nvSpPr>
        <p:spPr>
          <a:xfrm>
            <a:off x="496584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11" name="PlaceHolder 7"/>
          <p:cNvSpPr>
            <a:spLocks noGrp="1"/>
          </p:cNvSpPr>
          <p:nvPr>
            <p:ph type="body"/>
          </p:nvPr>
        </p:nvSpPr>
        <p:spPr>
          <a:xfrm>
            <a:off x="8228520" y="3995640"/>
            <a:ext cx="3107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16"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7" name="PlaceHolder 3"/>
          <p:cNvSpPr>
            <a:spLocks noGrp="1"/>
          </p:cNvSpPr>
          <p:nvPr>
            <p:ph type="body"/>
          </p:nvPr>
        </p:nvSpPr>
        <p:spPr>
          <a:xfrm>
            <a:off x="664776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18" name="PlaceHolder 4"/>
          <p:cNvSpPr>
            <a:spLocks noGrp="1"/>
          </p:cNvSpPr>
          <p:nvPr>
            <p:ph type="body"/>
          </p:nvPr>
        </p:nvSpPr>
        <p:spPr>
          <a:xfrm>
            <a:off x="170280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20" name="PlaceHolder 2"/>
          <p:cNvSpPr>
            <a:spLocks noGrp="1"/>
          </p:cNvSpPr>
          <p:nvPr>
            <p:ph type="body"/>
          </p:nvPr>
        </p:nvSpPr>
        <p:spPr>
          <a:xfrm>
            <a:off x="1702800" y="1610640"/>
            <a:ext cx="4709160" cy="456588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1"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2" name="PlaceHolder 4"/>
          <p:cNvSpPr>
            <a:spLocks noGrp="1"/>
          </p:cNvSpPr>
          <p:nvPr>
            <p:ph type="body"/>
          </p:nvPr>
        </p:nvSpPr>
        <p:spPr>
          <a:xfrm>
            <a:off x="6647760" y="3995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02800" y="365040"/>
            <a:ext cx="9650520" cy="522720"/>
          </a:xfrm>
          <a:prstGeom prst="rect">
            <a:avLst/>
          </a:prstGeom>
        </p:spPr>
        <p:txBody>
          <a:bodyPr lIns="0" rIns="0" tIns="0" bIns="0" anchor="ctr">
            <a:noAutofit/>
          </a:bodyPr>
          <a:p>
            <a:endParaRPr b="0" lang="fi-FI" sz="1800" spc="-1" strike="noStrike">
              <a:solidFill>
                <a:srgbClr val="000000"/>
              </a:solidFill>
              <a:latin typeface="Calibri"/>
            </a:endParaRPr>
          </a:p>
        </p:txBody>
      </p:sp>
      <p:sp>
        <p:nvSpPr>
          <p:cNvPr id="24" name="PlaceHolder 2"/>
          <p:cNvSpPr>
            <a:spLocks noGrp="1"/>
          </p:cNvSpPr>
          <p:nvPr>
            <p:ph type="body"/>
          </p:nvPr>
        </p:nvSpPr>
        <p:spPr>
          <a:xfrm>
            <a:off x="170280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5" name="PlaceHolder 3"/>
          <p:cNvSpPr>
            <a:spLocks noGrp="1"/>
          </p:cNvSpPr>
          <p:nvPr>
            <p:ph type="body"/>
          </p:nvPr>
        </p:nvSpPr>
        <p:spPr>
          <a:xfrm>
            <a:off x="6647760" y="1610640"/>
            <a:ext cx="4709160" cy="2177640"/>
          </a:xfrm>
          <a:prstGeom prst="rect">
            <a:avLst/>
          </a:prstGeom>
        </p:spPr>
        <p:txBody>
          <a:bodyPr lIns="0" rIns="0" tIns="0" bIns="0">
            <a:normAutofit/>
          </a:bodyPr>
          <a:p>
            <a:endParaRPr b="1" lang="fi-FI" sz="2000" spc="-1" strike="noStrike">
              <a:solidFill>
                <a:srgbClr val="000000"/>
              </a:solidFill>
              <a:latin typeface="Calibri Light"/>
            </a:endParaRPr>
          </a:p>
        </p:txBody>
      </p:sp>
      <p:sp>
        <p:nvSpPr>
          <p:cNvPr id="26" name="PlaceHolder 4"/>
          <p:cNvSpPr>
            <a:spLocks noGrp="1"/>
          </p:cNvSpPr>
          <p:nvPr>
            <p:ph type="body"/>
          </p:nvPr>
        </p:nvSpPr>
        <p:spPr>
          <a:xfrm>
            <a:off x="1702800" y="3995640"/>
            <a:ext cx="9650520" cy="2177640"/>
          </a:xfrm>
          <a:prstGeom prst="rect">
            <a:avLst/>
          </a:prstGeom>
        </p:spPr>
        <p:txBody>
          <a:bodyPr lIns="0" rIns="0" tIns="0" bIns="0">
            <a:normAutofit/>
          </a:bodyPr>
          <a:p>
            <a:endParaRPr b="1" lang="fi-FI" sz="2000" spc="-1" strike="noStrike">
              <a:solidFill>
                <a:srgbClr val="000000"/>
              </a:solidFill>
              <a:latin typeface="Calibri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wmf"/><Relationship Id="rId3" Type="http://schemas.openxmlformats.org/officeDocument/2006/relationships/image" Target="../media/image4.jpeg"/><Relationship Id="rId4" Type="http://schemas.openxmlformats.org/officeDocument/2006/relationships/image" Target="../media/image5.wmf"/><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8.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Kuva 6" descr=""/>
          <p:cNvPicPr/>
          <p:nvPr/>
        </p:nvPicPr>
        <p:blipFill>
          <a:blip r:embed="rId2"/>
          <a:stretch/>
        </p:blipFill>
        <p:spPr>
          <a:xfrm>
            <a:off x="270000" y="153360"/>
            <a:ext cx="960840" cy="923400"/>
          </a:xfrm>
          <a:prstGeom prst="rect">
            <a:avLst/>
          </a:prstGeom>
          <a:ln>
            <a:noFill/>
          </a:ln>
        </p:spPr>
      </p:pic>
      <p:sp>
        <p:nvSpPr>
          <p:cNvPr id="1" name="PlaceHolder 1"/>
          <p:cNvSpPr>
            <a:spLocks noGrp="1"/>
          </p:cNvSpPr>
          <p:nvPr>
            <p:ph type="body"/>
          </p:nvPr>
        </p:nvSpPr>
        <p:spPr>
          <a:xfrm>
            <a:off x="0" y="0"/>
            <a:ext cx="12191760" cy="6857640"/>
          </a:xfrm>
          <a:prstGeom prst="rect">
            <a:avLst/>
          </a:prstGeom>
        </p:spPr>
        <p:txBody>
          <a:bodyPr lIns="90000" rIns="90000" tIns="45000" bIns="45000">
            <a:noAutofit/>
          </a:bodyPr>
          <a:p>
            <a:pPr>
              <a:lnSpc>
                <a:spcPct val="100000"/>
              </a:lnSpc>
            </a:pPr>
            <a:r>
              <a:rPr b="1" lang="en-GB" sz="1800" spc="-1" strike="noStrike">
                <a:solidFill>
                  <a:srgbClr val="000000"/>
                </a:solidFill>
                <a:latin typeface="Calibri"/>
              </a:rPr>
              <a:t>Click icon to add picture</a:t>
            </a:r>
            <a:endParaRPr b="1" lang="fi-FI" sz="1800" spc="-1" strike="noStrike">
              <a:solidFill>
                <a:srgbClr val="000000"/>
              </a:solidFill>
              <a:latin typeface="Calibri Light"/>
            </a:endParaRPr>
          </a:p>
        </p:txBody>
      </p:sp>
      <p:sp>
        <p:nvSpPr>
          <p:cNvPr id="2" name="PlaceHolder 2"/>
          <p:cNvSpPr>
            <a:spLocks noGrp="1"/>
          </p:cNvSpPr>
          <p:nvPr>
            <p:ph type="body"/>
          </p:nvPr>
        </p:nvSpPr>
        <p:spPr>
          <a:xfrm>
            <a:off x="725040" y="3287160"/>
            <a:ext cx="11013840" cy="1234800"/>
          </a:xfrm>
          <a:prstGeom prst="rect">
            <a:avLst/>
          </a:prstGeom>
        </p:spPr>
        <p:txBody>
          <a:bodyPr>
            <a:noAutofit/>
          </a:bodyPr>
          <a:p>
            <a:pPr algn="ctr">
              <a:lnSpc>
                <a:spcPct val="90000"/>
              </a:lnSpc>
              <a:spcBef>
                <a:spcPts val="1001"/>
              </a:spcBef>
              <a:tabLst>
                <a:tab algn="l" pos="0"/>
              </a:tabLst>
            </a:pPr>
            <a:r>
              <a:rPr b="1" lang="en-GB" sz="4000" spc="-1" strike="noStrike">
                <a:solidFill>
                  <a:srgbClr val="ffffff"/>
                </a:solidFill>
                <a:latin typeface="Calibri"/>
              </a:rPr>
              <a:t>CLICK TO EDIT MASTER TEXT STYLES</a:t>
            </a:r>
            <a:endParaRPr b="1" lang="fi-FI" sz="4000" spc="-1" strike="noStrike">
              <a:solidFill>
                <a:srgbClr val="000000"/>
              </a:solidFill>
              <a:latin typeface="Calibri Light"/>
            </a:endParaRPr>
          </a:p>
        </p:txBody>
      </p:sp>
      <p:sp>
        <p:nvSpPr>
          <p:cNvPr id="3" name="PlaceHolder 3"/>
          <p:cNvSpPr>
            <a:spLocks noGrp="1"/>
          </p:cNvSpPr>
          <p:nvPr>
            <p:ph type="body"/>
          </p:nvPr>
        </p:nvSpPr>
        <p:spPr>
          <a:xfrm>
            <a:off x="725040" y="4604760"/>
            <a:ext cx="11079360" cy="1227240"/>
          </a:xfrm>
          <a:prstGeom prst="rect">
            <a:avLst/>
          </a:prstGeom>
        </p:spPr>
        <p:txBody>
          <a:bodyPr>
            <a:noAutofit/>
          </a:bodyPr>
          <a:p>
            <a:pPr algn="ctr">
              <a:lnSpc>
                <a:spcPct val="90000"/>
              </a:lnSpc>
              <a:spcBef>
                <a:spcPts val="1001"/>
              </a:spcBef>
              <a:tabLst>
                <a:tab algn="l" pos="0"/>
              </a:tabLst>
            </a:pPr>
            <a:r>
              <a:rPr b="0" lang="en-GB" sz="2000" spc="-1" strike="noStrike">
                <a:solidFill>
                  <a:srgbClr val="ffffff"/>
                </a:solidFill>
                <a:latin typeface="Calibri"/>
              </a:rPr>
              <a:t>Click to edit Master text styles</a:t>
            </a:r>
            <a:endParaRPr b="1" lang="fi-FI" sz="2000" spc="-1" strike="noStrike">
              <a:solidFill>
                <a:srgbClr val="000000"/>
              </a:solidFill>
              <a:latin typeface="Calibri Light"/>
            </a:endParaRPr>
          </a:p>
        </p:txBody>
      </p:sp>
      <p:pic>
        <p:nvPicPr>
          <p:cNvPr id="4" name="Picture 10" descr=""/>
          <p:cNvPicPr/>
          <p:nvPr/>
        </p:nvPicPr>
        <p:blipFill>
          <a:blip r:embed="rId3"/>
          <a:stretch/>
        </p:blipFill>
        <p:spPr>
          <a:xfrm>
            <a:off x="5553000" y="1333080"/>
            <a:ext cx="1357560" cy="1302480"/>
          </a:xfrm>
          <a:prstGeom prst="rect">
            <a:avLst/>
          </a:prstGeom>
          <a:ln>
            <a:noFill/>
          </a:ln>
        </p:spPr>
      </p:pic>
      <p:sp>
        <p:nvSpPr>
          <p:cNvPr id="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i-FI" sz="1800" spc="-1" strike="noStrike">
                <a:solidFill>
                  <a:srgbClr val="000000"/>
                </a:solidFill>
                <a:latin typeface="Calibri"/>
              </a:rPr>
              <a:t>Click to edit the title text format</a:t>
            </a:r>
            <a:endParaRPr b="0" lang="fi-FI"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360" y="0"/>
            <a:ext cx="360" cy="360"/>
          </a:xfrm>
          <a:prstGeom prst="rect">
            <a:avLst/>
          </a:prstGeom>
          <a:ln>
            <a:noFill/>
          </a:ln>
        </p:spPr>
      </p:pic>
      <p:pic>
        <p:nvPicPr>
          <p:cNvPr id="43" name="Kuva 6" descr=""/>
          <p:cNvPicPr/>
          <p:nvPr/>
        </p:nvPicPr>
        <p:blipFill>
          <a:blip r:embed="rId3"/>
          <a:stretch/>
        </p:blipFill>
        <p:spPr>
          <a:xfrm>
            <a:off x="270000" y="153360"/>
            <a:ext cx="960840" cy="923400"/>
          </a:xfrm>
          <a:prstGeom prst="rect">
            <a:avLst/>
          </a:prstGeom>
          <a:ln>
            <a:noFill/>
          </a:ln>
        </p:spPr>
      </p:pic>
      <p:sp>
        <p:nvSpPr>
          <p:cNvPr id="44" name="PlaceHolder 1"/>
          <p:cNvSpPr>
            <a:spLocks noGrp="1"/>
          </p:cNvSpPr>
          <p:nvPr>
            <p:ph type="title"/>
          </p:nvPr>
        </p:nvSpPr>
        <p:spPr>
          <a:xfrm>
            <a:off x="1702800" y="365040"/>
            <a:ext cx="9650520" cy="522720"/>
          </a:xfrm>
          <a:prstGeom prst="rect">
            <a:avLst/>
          </a:prstGeom>
        </p:spPr>
        <p:txBody>
          <a:bodyPr anchor="ctr">
            <a:noAutofit/>
          </a:bodyPr>
          <a:p>
            <a:pPr>
              <a:lnSpc>
                <a:spcPct val="90000"/>
              </a:lnSpc>
            </a:pPr>
            <a:r>
              <a:rPr b="1" lang="fi-FI" sz="2800" spc="-1" strike="noStrike">
                <a:solidFill>
                  <a:srgbClr val="000000"/>
                </a:solidFill>
                <a:latin typeface="Calibri Light"/>
              </a:rPr>
              <a:t>Click to edit Master title style</a:t>
            </a:r>
            <a:endParaRPr b="0" lang="fi-FI" sz="2800" spc="-1" strike="noStrike">
              <a:solidFill>
                <a:srgbClr val="000000"/>
              </a:solidFill>
              <a:latin typeface="Calibri"/>
            </a:endParaRPr>
          </a:p>
        </p:txBody>
      </p:sp>
      <p:sp>
        <p:nvSpPr>
          <p:cNvPr id="45" name="CustomShape 2"/>
          <p:cNvSpPr/>
          <p:nvPr/>
        </p:nvSpPr>
        <p:spPr>
          <a:xfrm>
            <a:off x="-2160" y="6228360"/>
            <a:ext cx="3445920" cy="569160"/>
          </a:xfrm>
          <a:prstGeom prst="homePlate">
            <a:avLst>
              <a:gd name="adj" fmla="val 30240"/>
            </a:avLst>
          </a:prstGeom>
          <a:solidFill>
            <a:schemeClr val="accent6">
              <a:lumMod val="75000"/>
            </a:schemeClr>
          </a:solidFill>
          <a:ln w="9360">
            <a:noFill/>
          </a:ln>
        </p:spPr>
        <p:style>
          <a:lnRef idx="2">
            <a:schemeClr val="accent1">
              <a:shade val="50000"/>
            </a:schemeClr>
          </a:lnRef>
          <a:fillRef idx="1">
            <a:schemeClr val="accent1"/>
          </a:fillRef>
          <a:effectRef idx="0">
            <a:schemeClr val="accent1"/>
          </a:effectRef>
          <a:fontRef idx="minor"/>
        </p:style>
      </p:sp>
      <p:sp>
        <p:nvSpPr>
          <p:cNvPr id="46" name="CustomShape 3"/>
          <p:cNvSpPr/>
          <p:nvPr/>
        </p:nvSpPr>
        <p:spPr>
          <a:xfrm>
            <a:off x="355680" y="6389280"/>
            <a:ext cx="4532040" cy="243720"/>
          </a:xfrm>
          <a:prstGeom prst="rect">
            <a:avLst/>
          </a:prstGeom>
          <a:noFill/>
          <a:ln>
            <a:noFill/>
          </a:ln>
        </p:spPr>
        <p:style>
          <a:lnRef idx="0"/>
          <a:fillRef idx="0"/>
          <a:effectRef idx="0"/>
          <a:fontRef idx="minor"/>
        </p:style>
        <p:txBody>
          <a:bodyPr lIns="0" rIns="0" tIns="0" bIns="0">
            <a:spAutoFit/>
          </a:bodyPr>
          <a:p>
            <a:pPr>
              <a:lnSpc>
                <a:spcPct val="100000"/>
              </a:lnSpc>
              <a:tabLst>
                <a:tab algn="l" pos="0"/>
              </a:tabLst>
            </a:pPr>
            <a:r>
              <a:rPr b="1" lang="fi-FI" sz="1600" spc="-1" strike="noStrike">
                <a:solidFill>
                  <a:srgbClr val="ffffff"/>
                </a:solidFill>
                <a:latin typeface="Calibri"/>
              </a:rPr>
              <a:t>KYBERPUOLUSTUS</a:t>
            </a:r>
            <a:r>
              <a:rPr b="0" lang="fi-FI" sz="1600" spc="-1" strike="noStrike">
                <a:solidFill>
                  <a:srgbClr val="000000"/>
                </a:solidFill>
                <a:latin typeface="Calibri"/>
              </a:rPr>
              <a:t> </a:t>
            </a:r>
            <a:endParaRPr b="0" lang="fi-FI" sz="1600" spc="-1" strike="noStrike">
              <a:latin typeface="Arial"/>
            </a:endParaRPr>
          </a:p>
        </p:txBody>
      </p:sp>
      <p:pic>
        <p:nvPicPr>
          <p:cNvPr id="47" name="" descr=""/>
          <p:cNvPicPr/>
          <p:nvPr/>
        </p:nvPicPr>
        <p:blipFill>
          <a:blip r:embed="rId4"/>
          <a:stretch/>
        </p:blipFill>
        <p:spPr>
          <a:xfrm>
            <a:off x="360" y="0"/>
            <a:ext cx="360" cy="360"/>
          </a:xfrm>
          <a:prstGeom prst="rect">
            <a:avLst/>
          </a:prstGeom>
          <a:ln>
            <a:noFill/>
          </a:ln>
        </p:spPr>
      </p:pic>
      <p:sp>
        <p:nvSpPr>
          <p:cNvPr id="48"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fi-FI" sz="2000" spc="-1" strike="noStrike">
                <a:solidFill>
                  <a:srgbClr val="000000"/>
                </a:solidFill>
                <a:latin typeface="Calibri Light"/>
              </a:rPr>
              <a:t>Click to edit the outline text format</a:t>
            </a:r>
            <a:endParaRPr b="1" lang="fi-FI" sz="2000" spc="-1" strike="noStrike">
              <a:solidFill>
                <a:srgbClr val="000000"/>
              </a:solidFill>
              <a:latin typeface="Calibri Light"/>
            </a:endParaRPr>
          </a:p>
          <a:p>
            <a:pPr lvl="1" marL="864000" indent="-324000">
              <a:spcBef>
                <a:spcPts val="1134"/>
              </a:spcBef>
              <a:buClr>
                <a:srgbClr val="000000"/>
              </a:buClr>
              <a:buSzPct val="75000"/>
              <a:buFont typeface="Symbol" charset="2"/>
              <a:buChar char=""/>
            </a:pPr>
            <a:r>
              <a:rPr b="0" lang="fi-FI" sz="1800" spc="-1" strike="noStrike">
                <a:solidFill>
                  <a:srgbClr val="000000"/>
                </a:solidFill>
                <a:latin typeface="Calibri Light"/>
              </a:rPr>
              <a:t>Toinen jäsennystaso</a:t>
            </a:r>
            <a:endParaRPr b="0" lang="fi-FI" sz="1800" spc="-1" strike="noStrike">
              <a:solidFill>
                <a:srgbClr val="000000"/>
              </a:solidFill>
              <a:latin typeface="Calibri Light"/>
            </a:endParaRPr>
          </a:p>
          <a:p>
            <a:pPr lvl="2" marL="1296000" indent="-288000">
              <a:spcBef>
                <a:spcPts val="850"/>
              </a:spcBef>
              <a:buClr>
                <a:srgbClr val="000000"/>
              </a:buClr>
              <a:buSzPct val="45000"/>
              <a:buFont typeface="Wingdings" charset="2"/>
              <a:buChar char=""/>
            </a:pPr>
            <a:r>
              <a:rPr b="0" lang="fi-FI" sz="1800" spc="-1" strike="noStrike">
                <a:solidFill>
                  <a:srgbClr val="000000"/>
                </a:solidFill>
                <a:latin typeface="Calibri Light"/>
              </a:rPr>
              <a:t>Kolmas jäsennystaso</a:t>
            </a:r>
            <a:endParaRPr b="0" lang="fi-FI" sz="1800" spc="-1" strike="noStrike">
              <a:solidFill>
                <a:srgbClr val="000000"/>
              </a:solidFill>
              <a:latin typeface="Calibri Light"/>
            </a:endParaRPr>
          </a:p>
          <a:p>
            <a:pPr lvl="3" marL="1728000" indent="-216000">
              <a:spcBef>
                <a:spcPts val="567"/>
              </a:spcBef>
              <a:buClr>
                <a:srgbClr val="000000"/>
              </a:buClr>
              <a:buSzPct val="75000"/>
              <a:buFont typeface="Symbol" charset="2"/>
              <a:buChar char=""/>
            </a:pPr>
            <a:r>
              <a:rPr b="0" lang="fi-FI" sz="1800" spc="-1" strike="noStrike">
                <a:solidFill>
                  <a:srgbClr val="000000"/>
                </a:solidFill>
                <a:latin typeface="Calibri Light"/>
              </a:rPr>
              <a:t>Neljäs jäsennystaso</a:t>
            </a:r>
            <a:endParaRPr b="0" lang="fi-FI" sz="1800" spc="-1" strike="noStrike">
              <a:solidFill>
                <a:srgbClr val="000000"/>
              </a:solidFill>
              <a:latin typeface="Calibri Light"/>
            </a:endParaRPr>
          </a:p>
          <a:p>
            <a:pPr lvl="4" marL="2160000" indent="-216000">
              <a:spcBef>
                <a:spcPts val="283"/>
              </a:spcBef>
              <a:buClr>
                <a:srgbClr val="000000"/>
              </a:buClr>
              <a:buSzPct val="45000"/>
              <a:buFont typeface="Wingdings" charset="2"/>
              <a:buChar char=""/>
            </a:pPr>
            <a:r>
              <a:rPr b="0" lang="fi-FI" sz="2000" spc="-1" strike="noStrike">
                <a:solidFill>
                  <a:srgbClr val="000000"/>
                </a:solidFill>
                <a:latin typeface="Calibri Light"/>
              </a:rPr>
              <a:t>Viides jäsennystaso</a:t>
            </a:r>
            <a:endParaRPr b="0" lang="fi-FI" sz="2000" spc="-1" strike="noStrike">
              <a:solidFill>
                <a:srgbClr val="000000"/>
              </a:solidFill>
              <a:latin typeface="Calibri Light"/>
            </a:endParaRPr>
          </a:p>
          <a:p>
            <a:pPr lvl="5" marL="2592000" indent="-216000">
              <a:spcBef>
                <a:spcPts val="283"/>
              </a:spcBef>
              <a:buClr>
                <a:srgbClr val="000000"/>
              </a:buClr>
              <a:buSzPct val="45000"/>
              <a:buFont typeface="Wingdings" charset="2"/>
              <a:buChar char=""/>
            </a:pPr>
            <a:r>
              <a:rPr b="0" lang="fi-FI" sz="2000" spc="-1" strike="noStrike">
                <a:solidFill>
                  <a:srgbClr val="000000"/>
                </a:solidFill>
                <a:latin typeface="Calibri Light"/>
              </a:rPr>
              <a:t>Kuudes jäsennystaso</a:t>
            </a:r>
            <a:endParaRPr b="0" lang="fi-FI" sz="2000" spc="-1" strike="noStrike">
              <a:solidFill>
                <a:srgbClr val="000000"/>
              </a:solidFill>
              <a:latin typeface="Calibri Light"/>
            </a:endParaRPr>
          </a:p>
          <a:p>
            <a:pPr lvl="6" marL="3024000" indent="-216000">
              <a:spcBef>
                <a:spcPts val="283"/>
              </a:spcBef>
              <a:buClr>
                <a:srgbClr val="000000"/>
              </a:buClr>
              <a:buSzPct val="45000"/>
              <a:buFont typeface="Wingdings" charset="2"/>
              <a:buChar char=""/>
            </a:pPr>
            <a:r>
              <a:rPr b="0" lang="fi-FI" sz="2000" spc="-1" strike="noStrike">
                <a:solidFill>
                  <a:srgbClr val="000000"/>
                </a:solidFill>
                <a:latin typeface="Calibri Light"/>
              </a:rPr>
              <a:t>Seitsemäs jäsennystaso</a:t>
            </a:r>
            <a:endParaRPr b="0" lang="fi-FI" sz="2000" spc="-1" strike="noStrike">
              <a:solidFill>
                <a:srgbClr val="000000"/>
              </a:solidFill>
              <a:latin typeface="Calibri Light"/>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Kuva 6" descr=""/>
          <p:cNvPicPr/>
          <p:nvPr/>
        </p:nvPicPr>
        <p:blipFill>
          <a:blip r:embed="rId2"/>
          <a:stretch/>
        </p:blipFill>
        <p:spPr>
          <a:xfrm>
            <a:off x="270000" y="153360"/>
            <a:ext cx="960840" cy="923400"/>
          </a:xfrm>
          <a:prstGeom prst="rect">
            <a:avLst/>
          </a:prstGeom>
          <a:ln>
            <a:noFill/>
          </a:ln>
        </p:spPr>
      </p:pic>
      <p:sp>
        <p:nvSpPr>
          <p:cNvPr id="86" name="PlaceHolder 1"/>
          <p:cNvSpPr>
            <a:spLocks noGrp="1"/>
          </p:cNvSpPr>
          <p:nvPr>
            <p:ph type="title"/>
          </p:nvPr>
        </p:nvSpPr>
        <p:spPr>
          <a:xfrm>
            <a:off x="1702800" y="365040"/>
            <a:ext cx="9650520" cy="522720"/>
          </a:xfrm>
          <a:prstGeom prst="rect">
            <a:avLst/>
          </a:prstGeom>
        </p:spPr>
        <p:txBody>
          <a:bodyPr anchor="ctr">
            <a:noAutofit/>
          </a:bodyPr>
          <a:p>
            <a:pPr>
              <a:lnSpc>
                <a:spcPct val="90000"/>
              </a:lnSpc>
            </a:pPr>
            <a:r>
              <a:rPr b="1" lang="fi-FI" sz="2800" spc="-1" strike="noStrike">
                <a:solidFill>
                  <a:srgbClr val="000000"/>
                </a:solidFill>
                <a:latin typeface="Calibri Light"/>
              </a:rPr>
              <a:t>Muokkaa ots. perustyyl. napsautt.</a:t>
            </a:r>
            <a:endParaRPr b="0" lang="fi-FI" sz="2800" spc="-1" strike="noStrike">
              <a:solidFill>
                <a:srgbClr val="000000"/>
              </a:solidFill>
              <a:latin typeface="Calibri"/>
            </a:endParaRPr>
          </a:p>
        </p:txBody>
      </p:sp>
      <p:sp>
        <p:nvSpPr>
          <p:cNvPr id="87" name="PlaceHolder 2"/>
          <p:cNvSpPr>
            <a:spLocks noGrp="1"/>
          </p:cNvSpPr>
          <p:nvPr>
            <p:ph type="body"/>
          </p:nvPr>
        </p:nvSpPr>
        <p:spPr>
          <a:xfrm>
            <a:off x="1702800" y="1610640"/>
            <a:ext cx="9650520" cy="4565880"/>
          </a:xfrm>
          <a:prstGeom prst="rect">
            <a:avLst/>
          </a:prstGeom>
        </p:spPr>
        <p:txBody>
          <a:bodyPr>
            <a:noAutofit/>
          </a:bodyPr>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Muokkaa tekstin perustyylejä</a:t>
            </a:r>
            <a:endParaRPr b="1"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toinen taso</a:t>
            </a:r>
            <a:endParaRPr b="0" lang="fi-FI" sz="2000" spc="-1" strike="noStrike">
              <a:solidFill>
                <a:srgbClr val="000000"/>
              </a:solidFill>
              <a:latin typeface="Calibri Light"/>
            </a:endParaRPr>
          </a:p>
          <a:p>
            <a:pPr lvl="2" marL="1143000" indent="-228240">
              <a:lnSpc>
                <a:spcPct val="90000"/>
              </a:lnSpc>
              <a:spcBef>
                <a:spcPts val="499"/>
              </a:spcBef>
              <a:buClr>
                <a:srgbClr val="000000"/>
              </a:buClr>
              <a:buFont typeface="Arial"/>
              <a:buChar char="•"/>
            </a:pPr>
            <a:r>
              <a:rPr b="0" lang="fi-FI" sz="1800" spc="-1" strike="noStrike">
                <a:solidFill>
                  <a:srgbClr val="000000"/>
                </a:solidFill>
                <a:latin typeface="Calibri Light"/>
              </a:rPr>
              <a:t>kolmas taso</a:t>
            </a:r>
            <a:endParaRPr b="0" lang="fi-FI" sz="1800" spc="-1" strike="noStrike">
              <a:solidFill>
                <a:srgbClr val="000000"/>
              </a:solidFill>
              <a:latin typeface="Calibri Light"/>
            </a:endParaRPr>
          </a:p>
          <a:p>
            <a:pPr lvl="3" marL="1600200" indent="-228240">
              <a:lnSpc>
                <a:spcPct val="90000"/>
              </a:lnSpc>
              <a:spcBef>
                <a:spcPts val="499"/>
              </a:spcBef>
              <a:buClr>
                <a:srgbClr val="000000"/>
              </a:buClr>
              <a:buFont typeface="Arial"/>
              <a:buChar char="•"/>
            </a:pPr>
            <a:r>
              <a:rPr b="0" lang="fi-FI" sz="1800" spc="-1" strike="noStrike">
                <a:solidFill>
                  <a:srgbClr val="000000"/>
                </a:solidFill>
                <a:latin typeface="Calibri Light"/>
              </a:rPr>
              <a:t>neljäs taso</a:t>
            </a:r>
            <a:endParaRPr b="0" lang="fi-FI" sz="1800" spc="-1" strike="noStrike">
              <a:solidFill>
                <a:srgbClr val="000000"/>
              </a:solidFill>
              <a:latin typeface="Calibri Light"/>
            </a:endParaRPr>
          </a:p>
          <a:p>
            <a:pPr lvl="4" marL="2057400" indent="-228240">
              <a:lnSpc>
                <a:spcPct val="90000"/>
              </a:lnSpc>
              <a:spcBef>
                <a:spcPts val="499"/>
              </a:spcBef>
              <a:buClr>
                <a:srgbClr val="000000"/>
              </a:buClr>
              <a:buFont typeface="Arial"/>
              <a:buChar char="•"/>
            </a:pPr>
            <a:r>
              <a:rPr b="0" lang="fi-FI" sz="1800" spc="-1" strike="noStrike">
                <a:solidFill>
                  <a:srgbClr val="000000"/>
                </a:solidFill>
                <a:latin typeface="Calibri Light"/>
              </a:rPr>
              <a:t>viides taso</a:t>
            </a:r>
            <a:endParaRPr b="0" lang="fi-FI" sz="1800" spc="-1" strike="noStrike">
              <a:solidFill>
                <a:srgbClr val="000000"/>
              </a:solidFill>
              <a:latin typeface="Calibri Light"/>
            </a:endParaRPr>
          </a:p>
        </p:txBody>
      </p:sp>
      <p:sp>
        <p:nvSpPr>
          <p:cNvPr id="88"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60DB6A6-159F-414F-AF40-DD0AA46626A4}" type="datetime1">
              <a:rPr b="0" lang="fi-FI" sz="1200" spc="-1" strike="noStrike">
                <a:solidFill>
                  <a:srgbClr val="8b8b8b"/>
                </a:solidFill>
                <a:latin typeface="Calibri"/>
              </a:rPr>
              <a:t>09.11.2021</a:t>
            </a:fld>
            <a:endParaRPr b="0" lang="fi-FI" sz="1200" spc="-1" strike="noStrike">
              <a:latin typeface="Times New Roman"/>
            </a:endParaRPr>
          </a:p>
        </p:txBody>
      </p:sp>
      <p:sp>
        <p:nvSpPr>
          <p:cNvPr id="89" name="PlaceHolder 4"/>
          <p:cNvSpPr>
            <a:spLocks noGrp="1"/>
          </p:cNvSpPr>
          <p:nvPr>
            <p:ph type="ftr"/>
          </p:nvPr>
        </p:nvSpPr>
        <p:spPr>
          <a:xfrm>
            <a:off x="4038480" y="6356520"/>
            <a:ext cx="4114440" cy="364680"/>
          </a:xfrm>
          <a:prstGeom prst="rect">
            <a:avLst/>
          </a:prstGeom>
        </p:spPr>
        <p:txBody>
          <a:bodyPr anchor="ctr">
            <a:noAutofit/>
          </a:bodyPr>
          <a:p>
            <a:endParaRPr b="0" lang="fi-FI" sz="2400" spc="-1" strike="noStrike">
              <a:latin typeface="Times New Roman"/>
            </a:endParaRPr>
          </a:p>
        </p:txBody>
      </p:sp>
      <p:sp>
        <p:nvSpPr>
          <p:cNvPr id="90"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414CA8D1-6AD3-49A0-B0FB-C6D92553CBC9}" type="slidenum">
              <a:rPr b="0" lang="fi-FI" sz="1200" spc="-1" strike="noStrike">
                <a:solidFill>
                  <a:srgbClr val="8b8b8b"/>
                </a:solidFill>
                <a:latin typeface="Calibri"/>
              </a:rPr>
              <a:t>&lt;numero&gt;</a:t>
            </a:fld>
            <a:endParaRPr b="0" lang="fi-FI"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7" name="Kuva 6" descr=""/>
          <p:cNvPicPr/>
          <p:nvPr/>
        </p:nvPicPr>
        <p:blipFill>
          <a:blip r:embed="rId2"/>
          <a:stretch/>
        </p:blipFill>
        <p:spPr>
          <a:xfrm>
            <a:off x="270000" y="153360"/>
            <a:ext cx="960840" cy="923400"/>
          </a:xfrm>
          <a:prstGeom prst="rect">
            <a:avLst/>
          </a:prstGeom>
          <a:ln>
            <a:noFill/>
          </a:ln>
        </p:spPr>
      </p:pic>
      <p:sp>
        <p:nvSpPr>
          <p:cNvPr id="128" name="PlaceHolder 1"/>
          <p:cNvSpPr>
            <a:spLocks noGrp="1"/>
          </p:cNvSpPr>
          <p:nvPr>
            <p:ph type="title"/>
          </p:nvPr>
        </p:nvSpPr>
        <p:spPr>
          <a:xfrm>
            <a:off x="1702800" y="365040"/>
            <a:ext cx="9650520" cy="522720"/>
          </a:xfrm>
          <a:prstGeom prst="rect">
            <a:avLst/>
          </a:prstGeom>
        </p:spPr>
        <p:txBody>
          <a:bodyPr anchor="ctr">
            <a:noAutofit/>
          </a:bodyPr>
          <a:p>
            <a:pPr>
              <a:lnSpc>
                <a:spcPct val="90000"/>
              </a:lnSpc>
            </a:pPr>
            <a:r>
              <a:rPr b="1" lang="fi-FI" sz="2800" spc="-1" strike="noStrike">
                <a:solidFill>
                  <a:srgbClr val="000000"/>
                </a:solidFill>
                <a:latin typeface="Calibri Light"/>
              </a:rPr>
              <a:t>Muokkaa ots. perustyyl. napsautt.</a:t>
            </a:r>
            <a:endParaRPr b="0" lang="fi-FI" sz="2800" spc="-1" strike="noStrike">
              <a:solidFill>
                <a:srgbClr val="000000"/>
              </a:solidFill>
              <a:latin typeface="Calibri"/>
            </a:endParaRPr>
          </a:p>
        </p:txBody>
      </p:sp>
      <p:sp>
        <p:nvSpPr>
          <p:cNvPr id="129"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95C21922-206B-4E27-A726-CCB87F31B330}" type="datetime1">
              <a:rPr b="0" lang="fi-FI" sz="1200" spc="-1" strike="noStrike">
                <a:solidFill>
                  <a:srgbClr val="8b8b8b"/>
                </a:solidFill>
                <a:latin typeface="Calibri"/>
              </a:rPr>
              <a:t>09.11.2021</a:t>
            </a:fld>
            <a:endParaRPr b="0" lang="fi-FI" sz="1200" spc="-1" strike="noStrike">
              <a:latin typeface="Times New Roman"/>
            </a:endParaRPr>
          </a:p>
        </p:txBody>
      </p:sp>
      <p:sp>
        <p:nvSpPr>
          <p:cNvPr id="130" name="PlaceHolder 3"/>
          <p:cNvSpPr>
            <a:spLocks noGrp="1"/>
          </p:cNvSpPr>
          <p:nvPr>
            <p:ph type="ftr"/>
          </p:nvPr>
        </p:nvSpPr>
        <p:spPr>
          <a:xfrm>
            <a:off x="4038480" y="6356520"/>
            <a:ext cx="4114440" cy="364680"/>
          </a:xfrm>
          <a:prstGeom prst="rect">
            <a:avLst/>
          </a:prstGeom>
        </p:spPr>
        <p:txBody>
          <a:bodyPr anchor="ctr">
            <a:noAutofit/>
          </a:bodyPr>
          <a:p>
            <a:endParaRPr b="0" lang="fi-FI" sz="2400" spc="-1" strike="noStrike">
              <a:latin typeface="Times New Roman"/>
            </a:endParaRPr>
          </a:p>
        </p:txBody>
      </p:sp>
      <p:sp>
        <p:nvSpPr>
          <p:cNvPr id="131"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CEB72585-7264-47C3-A347-FA15A922EBEA}" type="slidenum">
              <a:rPr b="0" lang="fi-FI" sz="1200" spc="-1" strike="noStrike">
                <a:solidFill>
                  <a:srgbClr val="8b8b8b"/>
                </a:solidFill>
                <a:latin typeface="Calibri"/>
              </a:rPr>
              <a:t>&lt;numero&gt;</a:t>
            </a:fld>
            <a:endParaRPr b="0" lang="fi-FI" sz="1200" spc="-1" strike="noStrike">
              <a:latin typeface="Times New Roman"/>
            </a:endParaRPr>
          </a:p>
        </p:txBody>
      </p:sp>
      <p:sp>
        <p:nvSpPr>
          <p:cNvPr id="132"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fi-FI" sz="2000" spc="-1" strike="noStrike">
                <a:solidFill>
                  <a:srgbClr val="000000"/>
                </a:solidFill>
                <a:latin typeface="Calibri Light"/>
              </a:rPr>
              <a:t>Click to edit the outline text format</a:t>
            </a:r>
            <a:endParaRPr b="1" lang="fi-FI" sz="2000" spc="-1" strike="noStrike">
              <a:solidFill>
                <a:srgbClr val="000000"/>
              </a:solidFill>
              <a:latin typeface="Calibri Light"/>
            </a:endParaRPr>
          </a:p>
          <a:p>
            <a:pPr lvl="1" marL="864000" indent="-324000">
              <a:spcBef>
                <a:spcPts val="1134"/>
              </a:spcBef>
              <a:buClr>
                <a:srgbClr val="000000"/>
              </a:buClr>
              <a:buSzPct val="75000"/>
              <a:buFont typeface="Symbol" charset="2"/>
              <a:buChar char=""/>
            </a:pPr>
            <a:r>
              <a:rPr b="0" lang="fi-FI" sz="1800" spc="-1" strike="noStrike">
                <a:solidFill>
                  <a:srgbClr val="000000"/>
                </a:solidFill>
                <a:latin typeface="Calibri Light"/>
              </a:rPr>
              <a:t>Toinen jäsennystaso</a:t>
            </a:r>
            <a:endParaRPr b="0" lang="fi-FI" sz="1800" spc="-1" strike="noStrike">
              <a:solidFill>
                <a:srgbClr val="000000"/>
              </a:solidFill>
              <a:latin typeface="Calibri Light"/>
            </a:endParaRPr>
          </a:p>
          <a:p>
            <a:pPr lvl="2" marL="1296000" indent="-288000">
              <a:spcBef>
                <a:spcPts val="850"/>
              </a:spcBef>
              <a:buClr>
                <a:srgbClr val="000000"/>
              </a:buClr>
              <a:buSzPct val="45000"/>
              <a:buFont typeface="Wingdings" charset="2"/>
              <a:buChar char=""/>
            </a:pPr>
            <a:r>
              <a:rPr b="0" lang="fi-FI" sz="1800" spc="-1" strike="noStrike">
                <a:solidFill>
                  <a:srgbClr val="000000"/>
                </a:solidFill>
                <a:latin typeface="Calibri Light"/>
              </a:rPr>
              <a:t>Kolmas jäsennystaso</a:t>
            </a:r>
            <a:endParaRPr b="0" lang="fi-FI" sz="1800" spc="-1" strike="noStrike">
              <a:solidFill>
                <a:srgbClr val="000000"/>
              </a:solidFill>
              <a:latin typeface="Calibri Light"/>
            </a:endParaRPr>
          </a:p>
          <a:p>
            <a:pPr lvl="3" marL="1728000" indent="-216000">
              <a:spcBef>
                <a:spcPts val="567"/>
              </a:spcBef>
              <a:buClr>
                <a:srgbClr val="000000"/>
              </a:buClr>
              <a:buSzPct val="75000"/>
              <a:buFont typeface="Symbol" charset="2"/>
              <a:buChar char=""/>
            </a:pPr>
            <a:r>
              <a:rPr b="0" lang="fi-FI" sz="1800" spc="-1" strike="noStrike">
                <a:solidFill>
                  <a:srgbClr val="000000"/>
                </a:solidFill>
                <a:latin typeface="Calibri Light"/>
              </a:rPr>
              <a:t>Neljäs jäsennystaso</a:t>
            </a:r>
            <a:endParaRPr b="0" lang="fi-FI" sz="1800" spc="-1" strike="noStrike">
              <a:solidFill>
                <a:srgbClr val="000000"/>
              </a:solidFill>
              <a:latin typeface="Calibri Light"/>
            </a:endParaRPr>
          </a:p>
          <a:p>
            <a:pPr lvl="4" marL="2160000" indent="-216000">
              <a:spcBef>
                <a:spcPts val="283"/>
              </a:spcBef>
              <a:buClr>
                <a:srgbClr val="000000"/>
              </a:buClr>
              <a:buSzPct val="45000"/>
              <a:buFont typeface="Wingdings" charset="2"/>
              <a:buChar char=""/>
            </a:pPr>
            <a:r>
              <a:rPr b="0" lang="fi-FI" sz="2000" spc="-1" strike="noStrike">
                <a:solidFill>
                  <a:srgbClr val="000000"/>
                </a:solidFill>
                <a:latin typeface="Calibri Light"/>
              </a:rPr>
              <a:t>Viides jäsennystaso</a:t>
            </a:r>
            <a:endParaRPr b="0" lang="fi-FI" sz="2000" spc="-1" strike="noStrike">
              <a:solidFill>
                <a:srgbClr val="000000"/>
              </a:solidFill>
              <a:latin typeface="Calibri Light"/>
            </a:endParaRPr>
          </a:p>
          <a:p>
            <a:pPr lvl="5" marL="2592000" indent="-216000">
              <a:spcBef>
                <a:spcPts val="283"/>
              </a:spcBef>
              <a:buClr>
                <a:srgbClr val="000000"/>
              </a:buClr>
              <a:buSzPct val="45000"/>
              <a:buFont typeface="Wingdings" charset="2"/>
              <a:buChar char=""/>
            </a:pPr>
            <a:r>
              <a:rPr b="0" lang="fi-FI" sz="2000" spc="-1" strike="noStrike">
                <a:solidFill>
                  <a:srgbClr val="000000"/>
                </a:solidFill>
                <a:latin typeface="Calibri Light"/>
              </a:rPr>
              <a:t>Kuudes jäsennystaso</a:t>
            </a:r>
            <a:endParaRPr b="0" lang="fi-FI" sz="2000" spc="-1" strike="noStrike">
              <a:solidFill>
                <a:srgbClr val="000000"/>
              </a:solidFill>
              <a:latin typeface="Calibri Light"/>
            </a:endParaRPr>
          </a:p>
          <a:p>
            <a:pPr lvl="6" marL="3024000" indent="-216000">
              <a:spcBef>
                <a:spcPts val="283"/>
              </a:spcBef>
              <a:buClr>
                <a:srgbClr val="000000"/>
              </a:buClr>
              <a:buSzPct val="45000"/>
              <a:buFont typeface="Wingdings" charset="2"/>
              <a:buChar char=""/>
            </a:pPr>
            <a:r>
              <a:rPr b="0" lang="fi-FI" sz="2000" spc="-1" strike="noStrike">
                <a:solidFill>
                  <a:srgbClr val="000000"/>
                </a:solidFill>
                <a:latin typeface="Calibri Light"/>
              </a:rPr>
              <a:t>Seitsemäs jäsennystaso</a:t>
            </a:r>
            <a:endParaRPr b="0" lang="fi-FI" sz="2000" spc="-1" strike="noStrike">
              <a:solidFill>
                <a:srgbClr val="000000"/>
              </a:solidFill>
              <a:latin typeface="Calibri Light"/>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9" name="Kuva 6" descr=""/>
          <p:cNvPicPr/>
          <p:nvPr/>
        </p:nvPicPr>
        <p:blipFill>
          <a:blip r:embed="rId2"/>
          <a:stretch/>
        </p:blipFill>
        <p:spPr>
          <a:xfrm>
            <a:off x="270000" y="153360"/>
            <a:ext cx="960840" cy="923400"/>
          </a:xfrm>
          <a:prstGeom prst="rect">
            <a:avLst/>
          </a:prstGeom>
          <a:ln>
            <a:noFill/>
          </a:ln>
        </p:spPr>
      </p:pic>
      <p:sp>
        <p:nvSpPr>
          <p:cNvPr id="170" name="PlaceHolder 1"/>
          <p:cNvSpPr>
            <a:spLocks noGrp="1"/>
          </p:cNvSpPr>
          <p:nvPr>
            <p:ph type="title"/>
          </p:nvPr>
        </p:nvSpPr>
        <p:spPr>
          <a:xfrm>
            <a:off x="1702800" y="365040"/>
            <a:ext cx="9650520" cy="522720"/>
          </a:xfrm>
          <a:prstGeom prst="rect">
            <a:avLst/>
          </a:prstGeom>
        </p:spPr>
        <p:txBody>
          <a:bodyPr anchor="ctr">
            <a:noAutofit/>
          </a:bodyPr>
          <a:p>
            <a:pPr>
              <a:lnSpc>
                <a:spcPct val="90000"/>
              </a:lnSpc>
            </a:pPr>
            <a:r>
              <a:rPr b="1" lang="fi-FI" sz="2800" spc="-1" strike="noStrike">
                <a:solidFill>
                  <a:srgbClr val="000000"/>
                </a:solidFill>
                <a:latin typeface="Calibri Light"/>
              </a:rPr>
              <a:t>Muokkaa ots. perustyyl. napsautt.</a:t>
            </a:r>
            <a:endParaRPr b="0" lang="fi-FI" sz="2800" spc="-1" strike="noStrike">
              <a:solidFill>
                <a:srgbClr val="000000"/>
              </a:solidFill>
              <a:latin typeface="Calibri"/>
            </a:endParaRPr>
          </a:p>
        </p:txBody>
      </p:sp>
      <p:sp>
        <p:nvSpPr>
          <p:cNvPr id="171"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Muokkaa tekstin perustyylejä</a:t>
            </a:r>
            <a:endParaRPr b="1"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toinen taso</a:t>
            </a:r>
            <a:endParaRPr b="0" lang="fi-FI" sz="2000" spc="-1" strike="noStrike">
              <a:solidFill>
                <a:srgbClr val="000000"/>
              </a:solidFill>
              <a:latin typeface="Calibri Light"/>
            </a:endParaRPr>
          </a:p>
          <a:p>
            <a:pPr lvl="2" marL="1143000" indent="-228240">
              <a:lnSpc>
                <a:spcPct val="90000"/>
              </a:lnSpc>
              <a:spcBef>
                <a:spcPts val="499"/>
              </a:spcBef>
              <a:buClr>
                <a:srgbClr val="000000"/>
              </a:buClr>
              <a:buFont typeface="Arial"/>
              <a:buChar char="•"/>
            </a:pPr>
            <a:r>
              <a:rPr b="0" lang="fi-FI" sz="1800" spc="-1" strike="noStrike">
                <a:solidFill>
                  <a:srgbClr val="000000"/>
                </a:solidFill>
                <a:latin typeface="Calibri Light"/>
              </a:rPr>
              <a:t>kolmas taso</a:t>
            </a:r>
            <a:endParaRPr b="0" lang="fi-FI" sz="1800" spc="-1" strike="noStrike">
              <a:solidFill>
                <a:srgbClr val="000000"/>
              </a:solidFill>
              <a:latin typeface="Calibri Light"/>
            </a:endParaRPr>
          </a:p>
          <a:p>
            <a:pPr lvl="3" marL="1600200" indent="-228240">
              <a:lnSpc>
                <a:spcPct val="90000"/>
              </a:lnSpc>
              <a:spcBef>
                <a:spcPts val="499"/>
              </a:spcBef>
              <a:buClr>
                <a:srgbClr val="000000"/>
              </a:buClr>
              <a:buFont typeface="Arial"/>
              <a:buChar char="•"/>
            </a:pPr>
            <a:r>
              <a:rPr b="0" lang="fi-FI" sz="1800" spc="-1" strike="noStrike">
                <a:solidFill>
                  <a:srgbClr val="000000"/>
                </a:solidFill>
                <a:latin typeface="Calibri Light"/>
              </a:rPr>
              <a:t>neljäs taso</a:t>
            </a:r>
            <a:endParaRPr b="0" lang="fi-FI" sz="1800" spc="-1" strike="noStrike">
              <a:solidFill>
                <a:srgbClr val="000000"/>
              </a:solidFill>
              <a:latin typeface="Calibri Light"/>
            </a:endParaRPr>
          </a:p>
          <a:p>
            <a:pPr lvl="4" marL="2057400" indent="-228240">
              <a:lnSpc>
                <a:spcPct val="90000"/>
              </a:lnSpc>
              <a:spcBef>
                <a:spcPts val="499"/>
              </a:spcBef>
              <a:buClr>
                <a:srgbClr val="000000"/>
              </a:buClr>
              <a:buFont typeface="Arial"/>
              <a:buChar char="•"/>
            </a:pPr>
            <a:r>
              <a:rPr b="0" lang="fi-FI" sz="1800" spc="-1" strike="noStrike">
                <a:solidFill>
                  <a:srgbClr val="000000"/>
                </a:solidFill>
                <a:latin typeface="Calibri Light"/>
              </a:rPr>
              <a:t>viides taso</a:t>
            </a:r>
            <a:endParaRPr b="0" lang="fi-FI" sz="1800" spc="-1" strike="noStrike">
              <a:solidFill>
                <a:srgbClr val="000000"/>
              </a:solidFill>
              <a:latin typeface="Calibri Light"/>
            </a:endParaRPr>
          </a:p>
        </p:txBody>
      </p:sp>
      <p:sp>
        <p:nvSpPr>
          <p:cNvPr id="172"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Muokkaa tekstin perustyylejä</a:t>
            </a:r>
            <a:endParaRPr b="1"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toinen taso</a:t>
            </a:r>
            <a:endParaRPr b="0" lang="fi-FI" sz="2000" spc="-1" strike="noStrike">
              <a:solidFill>
                <a:srgbClr val="000000"/>
              </a:solidFill>
              <a:latin typeface="Calibri Light"/>
            </a:endParaRPr>
          </a:p>
          <a:p>
            <a:pPr lvl="2" marL="1143000" indent="-228240">
              <a:lnSpc>
                <a:spcPct val="90000"/>
              </a:lnSpc>
              <a:spcBef>
                <a:spcPts val="499"/>
              </a:spcBef>
              <a:buClr>
                <a:srgbClr val="000000"/>
              </a:buClr>
              <a:buFont typeface="Arial"/>
              <a:buChar char="•"/>
            </a:pPr>
            <a:r>
              <a:rPr b="0" lang="fi-FI" sz="1800" spc="-1" strike="noStrike">
                <a:solidFill>
                  <a:srgbClr val="000000"/>
                </a:solidFill>
                <a:latin typeface="Calibri Light"/>
              </a:rPr>
              <a:t>kolmas taso</a:t>
            </a:r>
            <a:endParaRPr b="0" lang="fi-FI" sz="1800" spc="-1" strike="noStrike">
              <a:solidFill>
                <a:srgbClr val="000000"/>
              </a:solidFill>
              <a:latin typeface="Calibri Light"/>
            </a:endParaRPr>
          </a:p>
          <a:p>
            <a:pPr lvl="3" marL="1600200" indent="-228240">
              <a:lnSpc>
                <a:spcPct val="90000"/>
              </a:lnSpc>
              <a:spcBef>
                <a:spcPts val="499"/>
              </a:spcBef>
              <a:buClr>
                <a:srgbClr val="000000"/>
              </a:buClr>
              <a:buFont typeface="Arial"/>
              <a:buChar char="•"/>
            </a:pPr>
            <a:r>
              <a:rPr b="0" lang="fi-FI" sz="1800" spc="-1" strike="noStrike">
                <a:solidFill>
                  <a:srgbClr val="000000"/>
                </a:solidFill>
                <a:latin typeface="Calibri Light"/>
              </a:rPr>
              <a:t>neljäs taso</a:t>
            </a:r>
            <a:endParaRPr b="0" lang="fi-FI" sz="1800" spc="-1" strike="noStrike">
              <a:solidFill>
                <a:srgbClr val="000000"/>
              </a:solidFill>
              <a:latin typeface="Calibri Light"/>
            </a:endParaRPr>
          </a:p>
          <a:p>
            <a:pPr lvl="4" marL="2057400" indent="-228240">
              <a:lnSpc>
                <a:spcPct val="90000"/>
              </a:lnSpc>
              <a:spcBef>
                <a:spcPts val="499"/>
              </a:spcBef>
              <a:buClr>
                <a:srgbClr val="000000"/>
              </a:buClr>
              <a:buFont typeface="Arial"/>
              <a:buChar char="•"/>
            </a:pPr>
            <a:r>
              <a:rPr b="0" lang="fi-FI" sz="1800" spc="-1" strike="noStrike">
                <a:solidFill>
                  <a:srgbClr val="000000"/>
                </a:solidFill>
                <a:latin typeface="Calibri Light"/>
              </a:rPr>
              <a:t>viides taso</a:t>
            </a:r>
            <a:endParaRPr b="0" lang="fi-FI" sz="1800" spc="-1" strike="noStrike">
              <a:solidFill>
                <a:srgbClr val="000000"/>
              </a:solidFill>
              <a:latin typeface="Calibri Light"/>
            </a:endParaRPr>
          </a:p>
        </p:txBody>
      </p:sp>
      <p:sp>
        <p:nvSpPr>
          <p:cNvPr id="173"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F5AB4F9E-F46C-444A-A224-EA26A8C90505}" type="datetime1">
              <a:rPr b="0" lang="fi-FI" sz="1200" spc="-1" strike="noStrike">
                <a:solidFill>
                  <a:srgbClr val="8b8b8b"/>
                </a:solidFill>
                <a:latin typeface="Calibri"/>
              </a:rPr>
              <a:t>09.11.2021</a:t>
            </a:fld>
            <a:endParaRPr b="0" lang="fi-FI" sz="1200" spc="-1" strike="noStrike">
              <a:latin typeface="Times New Roman"/>
            </a:endParaRPr>
          </a:p>
        </p:txBody>
      </p:sp>
      <p:sp>
        <p:nvSpPr>
          <p:cNvPr id="174" name="PlaceHolder 5"/>
          <p:cNvSpPr>
            <a:spLocks noGrp="1"/>
          </p:cNvSpPr>
          <p:nvPr>
            <p:ph type="ftr"/>
          </p:nvPr>
        </p:nvSpPr>
        <p:spPr>
          <a:xfrm>
            <a:off x="4038480" y="6356520"/>
            <a:ext cx="4114440" cy="364680"/>
          </a:xfrm>
          <a:prstGeom prst="rect">
            <a:avLst/>
          </a:prstGeom>
        </p:spPr>
        <p:txBody>
          <a:bodyPr anchor="ctr">
            <a:noAutofit/>
          </a:bodyPr>
          <a:p>
            <a:endParaRPr b="0" lang="fi-FI" sz="2400" spc="-1" strike="noStrike">
              <a:latin typeface="Times New Roman"/>
            </a:endParaRPr>
          </a:p>
        </p:txBody>
      </p:sp>
      <p:sp>
        <p:nvSpPr>
          <p:cNvPr id="175"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811C82F2-C378-4414-81C2-7C44F83FC7D2}" type="slidenum">
              <a:rPr b="0" lang="fi-FI" sz="1200" spc="-1" strike="noStrike">
                <a:solidFill>
                  <a:srgbClr val="8b8b8b"/>
                </a:solidFill>
                <a:latin typeface="Calibri"/>
              </a:rPr>
              <a:t>&lt;numero&gt;</a:t>
            </a:fld>
            <a:endParaRPr b="0" lang="fi-FI"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1004760" y="2070360"/>
            <a:ext cx="11013840" cy="1234800"/>
          </a:xfrm>
          <a:prstGeom prst="rect">
            <a:avLst/>
          </a:prstGeom>
          <a:noFill/>
          <a:ln>
            <a:noFill/>
          </a:ln>
        </p:spPr>
        <p:txBody>
          <a:bodyPr>
            <a:normAutofit fontScale="66000"/>
          </a:bodyPr>
          <a:p>
            <a:pPr algn="ctr">
              <a:lnSpc>
                <a:spcPct val="90000"/>
              </a:lnSpc>
              <a:spcBef>
                <a:spcPts val="1001"/>
              </a:spcBef>
              <a:tabLst>
                <a:tab algn="l" pos="0"/>
              </a:tabLst>
            </a:pPr>
            <a:r>
              <a:rPr b="1" lang="fi-FI" sz="4000" spc="-1" strike="noStrike">
                <a:solidFill>
                  <a:srgbClr val="000000"/>
                </a:solidFill>
                <a:latin typeface="Calibri"/>
              </a:rPr>
              <a:t>KYBERTURVALLISUUS ASUINKIINTEISTÖYMPÄRISTÖSSÄ </a:t>
            </a:r>
            <a:endParaRPr b="1" lang="fi-FI" sz="4000" spc="-1" strike="noStrike">
              <a:solidFill>
                <a:srgbClr val="000000"/>
              </a:solidFill>
              <a:latin typeface="Calibri Light"/>
            </a:endParaRPr>
          </a:p>
          <a:p>
            <a:pPr algn="ctr">
              <a:lnSpc>
                <a:spcPct val="90000"/>
              </a:lnSpc>
              <a:spcBef>
                <a:spcPts val="1001"/>
              </a:spcBef>
              <a:tabLst>
                <a:tab algn="l" pos="0"/>
              </a:tabLst>
            </a:pPr>
            <a:r>
              <a:rPr b="1" lang="fi-FI" sz="4000" spc="-1" strike="noStrike">
                <a:solidFill>
                  <a:srgbClr val="000000"/>
                </a:solidFill>
                <a:latin typeface="Calibri"/>
              </a:rPr>
              <a:t>- Uhat ja niihin varautuminen</a:t>
            </a:r>
            <a:endParaRPr b="1" lang="fi-FI" sz="4000" spc="-1" strike="noStrike">
              <a:solidFill>
                <a:srgbClr val="000000"/>
              </a:solidFill>
              <a:latin typeface="Calibri Light"/>
            </a:endParaRPr>
          </a:p>
        </p:txBody>
      </p:sp>
      <p:sp>
        <p:nvSpPr>
          <p:cNvPr id="219" name="TextShape 2"/>
          <p:cNvSpPr txBox="1"/>
          <p:nvPr/>
        </p:nvSpPr>
        <p:spPr>
          <a:xfrm>
            <a:off x="692280" y="3373200"/>
            <a:ext cx="11079360" cy="1227240"/>
          </a:xfrm>
          <a:prstGeom prst="rect">
            <a:avLst/>
          </a:prstGeom>
          <a:noFill/>
          <a:ln>
            <a:noFill/>
          </a:ln>
        </p:spPr>
        <p:txBody>
          <a:bodyPr>
            <a:normAutofit fontScale="89000"/>
          </a:bodyPr>
          <a:p>
            <a:pPr algn="ctr">
              <a:lnSpc>
                <a:spcPct val="90000"/>
              </a:lnSpc>
              <a:spcBef>
                <a:spcPts val="1001"/>
              </a:spcBef>
              <a:tabLst>
                <a:tab algn="l" pos="0"/>
              </a:tabLst>
            </a:pPr>
            <a:r>
              <a:rPr b="1" lang="fi-FI" sz="2800" spc="-1" strike="noStrike">
                <a:solidFill>
                  <a:srgbClr val="000000"/>
                </a:solidFill>
                <a:latin typeface="Calibri"/>
              </a:rPr>
              <a:t>Eino Rantala</a:t>
            </a:r>
            <a:endParaRPr b="1" lang="fi-FI" sz="2800" spc="-1" strike="noStrike">
              <a:solidFill>
                <a:srgbClr val="000000"/>
              </a:solidFill>
              <a:latin typeface="Calibri Light"/>
            </a:endParaRPr>
          </a:p>
          <a:p>
            <a:pPr algn="ctr">
              <a:lnSpc>
                <a:spcPct val="90000"/>
              </a:lnSpc>
              <a:spcBef>
                <a:spcPts val="1001"/>
              </a:spcBef>
              <a:tabLst>
                <a:tab algn="l" pos="0"/>
              </a:tabLst>
            </a:pPr>
            <a:r>
              <a:rPr b="1" lang="fi-FI" sz="2800" spc="-1" strike="noStrike">
                <a:solidFill>
                  <a:srgbClr val="000000"/>
                </a:solidFill>
                <a:latin typeface="Calibri"/>
              </a:rPr>
              <a:t>Jyri-Petteri Aro</a:t>
            </a:r>
            <a:endParaRPr b="1" lang="fi-FI" sz="2800" spc="-1" strike="noStrike">
              <a:solidFill>
                <a:srgbClr val="000000"/>
              </a:solidFill>
              <a:latin typeface="Calibri Light"/>
            </a:endParaRPr>
          </a:p>
          <a:p>
            <a:pPr algn="ctr">
              <a:lnSpc>
                <a:spcPct val="90000"/>
              </a:lnSpc>
              <a:spcBef>
                <a:spcPts val="1001"/>
              </a:spcBef>
              <a:tabLst>
                <a:tab algn="l" pos="0"/>
              </a:tabLst>
            </a:pPr>
            <a:r>
              <a:rPr b="1" lang="fi-FI" sz="2800" spc="-1" strike="noStrike">
                <a:solidFill>
                  <a:srgbClr val="000000"/>
                </a:solidFill>
                <a:latin typeface="Calibri"/>
              </a:rPr>
              <a:t>28.10.2021</a:t>
            </a:r>
            <a:endParaRPr b="1" lang="fi-FI" sz="2800" spc="-1" strike="noStrike">
              <a:solidFill>
                <a:srgbClr val="000000"/>
              </a:solidFill>
              <a:latin typeface="Calibri Light"/>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1702800" y="365040"/>
            <a:ext cx="9650520" cy="522720"/>
          </a:xfrm>
          <a:prstGeom prst="rect">
            <a:avLst/>
          </a:prstGeom>
          <a:noFill/>
          <a:ln>
            <a:noFill/>
          </a:ln>
        </p:spPr>
        <p:txBody>
          <a:bodyPr anchor="ctr">
            <a:normAutofit fontScale="55000"/>
          </a:bodyPr>
          <a:p>
            <a:pPr>
              <a:lnSpc>
                <a:spcPct val="90000"/>
              </a:lnSpc>
            </a:pPr>
            <a:r>
              <a:rPr b="1" lang="fi-FI" sz="2800" spc="-1" strike="noStrike">
                <a:solidFill>
                  <a:srgbClr val="000000"/>
                </a:solidFill>
                <a:latin typeface="Calibri Light"/>
              </a:rPr>
              <a:t>Miten kyberturvallisuusstrategia kehitetään?   *Vastuunjako taloyhtiön kybertoimintaympäristössä</a:t>
            </a:r>
            <a:endParaRPr b="0" lang="fi-FI" sz="2800" spc="-1" strike="noStrike">
              <a:solidFill>
                <a:srgbClr val="000000"/>
              </a:solidFill>
              <a:latin typeface="Calibri"/>
            </a:endParaRPr>
          </a:p>
        </p:txBody>
      </p:sp>
      <p:sp>
        <p:nvSpPr>
          <p:cNvPr id="317" name="TextShape 2"/>
          <p:cNvSpPr txBox="1"/>
          <p:nvPr/>
        </p:nvSpPr>
        <p:spPr>
          <a:xfrm>
            <a:off x="838080" y="6356520"/>
            <a:ext cx="2742840" cy="364680"/>
          </a:xfrm>
          <a:prstGeom prst="rect">
            <a:avLst/>
          </a:prstGeom>
          <a:noFill/>
          <a:ln>
            <a:noFill/>
          </a:ln>
        </p:spPr>
        <p:txBody>
          <a:bodyPr anchor="ctr">
            <a:noAutofit/>
          </a:bodyPr>
          <a:p>
            <a:pPr>
              <a:lnSpc>
                <a:spcPct val="100000"/>
              </a:lnSpc>
            </a:pPr>
            <a:fld id="{17CDE270-FD42-4687-9DA8-F9B27C928F3C}" type="datetime1">
              <a:rPr b="0" lang="fi-FI" sz="1200" spc="-1" strike="noStrike">
                <a:solidFill>
                  <a:srgbClr val="8b8b8b"/>
                </a:solidFill>
                <a:latin typeface="Calibri"/>
              </a:rPr>
              <a:t>09.11.2021</a:t>
            </a:fld>
            <a:endParaRPr b="0" lang="fi-FI" sz="1200" spc="-1" strike="noStrike">
              <a:latin typeface="Times New Roman"/>
            </a:endParaRPr>
          </a:p>
        </p:txBody>
      </p:sp>
      <p:sp>
        <p:nvSpPr>
          <p:cNvPr id="318"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2657381B-3B06-498E-B332-4E2FF489C71C}" type="slidenum">
              <a:rPr b="0" lang="fi-FI" sz="1200" spc="-1" strike="noStrike">
                <a:solidFill>
                  <a:srgbClr val="8b8b8b"/>
                </a:solidFill>
                <a:latin typeface="Calibri"/>
              </a:rPr>
              <a:t>10</a:t>
            </a:fld>
            <a:endParaRPr b="0" lang="fi-FI" sz="1200" spc="-1" strike="noStrike">
              <a:latin typeface="Times New Roman"/>
            </a:endParaRPr>
          </a:p>
        </p:txBody>
      </p:sp>
      <p:sp>
        <p:nvSpPr>
          <p:cNvPr id="319" name="CustomShape 4"/>
          <p:cNvSpPr/>
          <p:nvPr/>
        </p:nvSpPr>
        <p:spPr>
          <a:xfrm>
            <a:off x="7559280" y="6951600"/>
            <a:ext cx="2742840" cy="364680"/>
          </a:xfrm>
          <a:prstGeom prst="rect">
            <a:avLst/>
          </a:prstGeom>
          <a:noFill/>
          <a:ln>
            <a:noFill/>
          </a:ln>
        </p:spPr>
        <p:style>
          <a:lnRef idx="0"/>
          <a:fillRef idx="0"/>
          <a:effectRef idx="0"/>
          <a:fontRef idx="minor"/>
        </p:style>
        <p:txBody>
          <a:bodyPr anchor="ctr">
            <a:noAutofit/>
          </a:bodyPr>
          <a:p>
            <a:pPr algn="r">
              <a:lnSpc>
                <a:spcPct val="100000"/>
              </a:lnSpc>
            </a:pPr>
            <a:fld id="{9B87BF75-86FD-42AA-B9E4-FD260D5FCF3F}" type="slidenum">
              <a:rPr b="0" lang="fi-FI" sz="1200" spc="-1" strike="noStrike">
                <a:solidFill>
                  <a:srgbClr val="8b8b8b"/>
                </a:solidFill>
                <a:latin typeface="Calibri"/>
              </a:rPr>
              <a:t>10</a:t>
            </a:fld>
            <a:endParaRPr b="0" lang="fi-FI" sz="1200" spc="-1" strike="noStrike">
              <a:latin typeface="Arial"/>
            </a:endParaRPr>
          </a:p>
        </p:txBody>
      </p:sp>
      <p:sp>
        <p:nvSpPr>
          <p:cNvPr id="320" name="CustomShape 5"/>
          <p:cNvSpPr/>
          <p:nvPr/>
        </p:nvSpPr>
        <p:spPr>
          <a:xfrm>
            <a:off x="838080" y="2395080"/>
            <a:ext cx="10079640" cy="233964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p:style>
        <p:txBody>
          <a:bodyPr lIns="216000" rIns="90000" tIns="144000" bIns="45000">
            <a:noAutofit/>
          </a:bodyPr>
          <a:p>
            <a:pPr>
              <a:lnSpc>
                <a:spcPct val="100000"/>
              </a:lnSpc>
            </a:pPr>
            <a:r>
              <a:rPr b="1" lang="fi-FI" sz="2400" spc="-1" strike="noStrike" u="sng">
                <a:solidFill>
                  <a:srgbClr val="000000"/>
                </a:solidFill>
                <a:uFillTx/>
                <a:latin typeface="Calibri"/>
              </a:rPr>
              <a:t>Asuinkiinteistön strategian mukaisen korjaustason valinta</a:t>
            </a:r>
            <a:endParaRPr b="0" lang="fi-FI" sz="2400" spc="-1" strike="noStrike">
              <a:latin typeface="Arial"/>
            </a:endParaRPr>
          </a:p>
          <a:p>
            <a:pPr>
              <a:lnSpc>
                <a:spcPct val="100000"/>
              </a:lnSpc>
            </a:pPr>
            <a:r>
              <a:rPr b="1" lang="fi-FI" sz="1800" spc="-1" strike="noStrike">
                <a:solidFill>
                  <a:srgbClr val="000000"/>
                </a:solidFill>
                <a:latin typeface="Calibri"/>
              </a:rPr>
              <a:t>Rakennusten korjaustasoluokitus talotekniikan osalta olemassa oleville rakennuksille</a:t>
            </a:r>
            <a:endParaRPr b="0" lang="fi-FI" sz="1800" spc="-1" strike="noStrike">
              <a:latin typeface="Arial"/>
            </a:endParaRPr>
          </a:p>
          <a:p>
            <a:pPr marL="285840" indent="-285480">
              <a:lnSpc>
                <a:spcPct val="100000"/>
              </a:lnSpc>
              <a:buClr>
                <a:srgbClr val="000000"/>
              </a:buClr>
              <a:buFont typeface="Symbol"/>
              <a:buChar char="-"/>
            </a:pPr>
            <a:r>
              <a:rPr b="0" lang="fi-FI" sz="1600" spc="-1" strike="noStrike">
                <a:solidFill>
                  <a:srgbClr val="000000"/>
                </a:solidFill>
                <a:latin typeface="Calibri"/>
              </a:rPr>
              <a:t>Luokka A  Parannetaan, kiinteistö ja ulkomaailma ovat älykkäässä ja vuorovaikutteisessa yhteydessä</a:t>
            </a:r>
            <a:r>
              <a:rPr b="0" lang="fi-FI" sz="1600" spc="-1" strike="noStrike">
                <a:solidFill>
                  <a:srgbClr val="000000"/>
                </a:solidFill>
                <a:latin typeface="Calibri"/>
              </a:rPr>
              <a:t>	</a:t>
            </a:r>
            <a:r>
              <a:rPr b="0" lang="fi-FI" sz="2000" spc="-1" strike="noStrike">
                <a:solidFill>
                  <a:srgbClr val="000000"/>
                </a:solidFill>
                <a:latin typeface="Calibri"/>
              </a:rPr>
              <a:t>  </a:t>
            </a:r>
            <a:endParaRPr b="0" lang="fi-FI" sz="2000" spc="-1" strike="noStrike">
              <a:latin typeface="Arial"/>
            </a:endParaRPr>
          </a:p>
          <a:p>
            <a:pPr marL="285840" indent="-285480">
              <a:lnSpc>
                <a:spcPct val="100000"/>
              </a:lnSpc>
              <a:buClr>
                <a:srgbClr val="000000"/>
              </a:buClr>
              <a:buFont typeface="Symbol"/>
              <a:buChar char="-"/>
            </a:pPr>
            <a:r>
              <a:rPr b="0" lang="fi-FI" sz="1600" spc="-1" strike="noStrike">
                <a:solidFill>
                  <a:srgbClr val="000000"/>
                </a:solidFill>
                <a:latin typeface="Calibri"/>
              </a:rPr>
              <a:t>Luokka B  Parannetaan, talotekniikan osajärjestelmillä on yhteinen käyttöliittymä</a:t>
            </a:r>
            <a:endParaRPr b="0" lang="fi-FI" sz="1600" spc="-1" strike="noStrike">
              <a:latin typeface="Arial"/>
            </a:endParaRPr>
          </a:p>
          <a:p>
            <a:pPr marL="285840" indent="-285480">
              <a:lnSpc>
                <a:spcPct val="100000"/>
              </a:lnSpc>
              <a:buClr>
                <a:srgbClr val="000000"/>
              </a:buClr>
              <a:buFont typeface="Symbol"/>
              <a:buChar char="-"/>
            </a:pPr>
            <a:r>
              <a:rPr b="0" lang="fi-FI" sz="1600" spc="-1" strike="noStrike">
                <a:solidFill>
                  <a:srgbClr val="000000"/>
                </a:solidFill>
                <a:latin typeface="Calibri"/>
              </a:rPr>
              <a:t>Luokka C  Parannetaan, talotekniikan hajautettuja osajärjestelmiä optimoidaan</a:t>
            </a:r>
            <a:endParaRPr b="0" lang="fi-FI" sz="1600" spc="-1" strike="noStrike">
              <a:latin typeface="Arial"/>
            </a:endParaRPr>
          </a:p>
          <a:p>
            <a:pPr marL="285840" indent="-285480">
              <a:lnSpc>
                <a:spcPct val="100000"/>
              </a:lnSpc>
              <a:buClr>
                <a:srgbClr val="000000"/>
              </a:buClr>
              <a:buFont typeface="Symbol"/>
              <a:buChar char="-"/>
            </a:pPr>
            <a:r>
              <a:rPr b="0" lang="fi-FI" sz="1600" spc="-1" strike="noStrike">
                <a:solidFill>
                  <a:srgbClr val="000000"/>
                </a:solidFill>
                <a:latin typeface="Calibri"/>
              </a:rPr>
              <a:t>Luokka D  Peruskorjataan, mutta talotekniikan perustasoa ei paranneta</a:t>
            </a:r>
            <a:endParaRPr b="0" lang="fi-FI" sz="1600" spc="-1" strike="noStrike">
              <a:latin typeface="Arial"/>
            </a:endParaRPr>
          </a:p>
          <a:p>
            <a:pPr marL="285840" indent="-285480">
              <a:lnSpc>
                <a:spcPct val="100000"/>
              </a:lnSpc>
              <a:buClr>
                <a:srgbClr val="000000"/>
              </a:buClr>
              <a:buFont typeface="Symbol"/>
              <a:buChar char="-"/>
            </a:pPr>
            <a:r>
              <a:rPr b="0" lang="fi-FI" sz="1600" spc="-1" strike="noStrike">
                <a:solidFill>
                  <a:srgbClr val="000000"/>
                </a:solidFill>
                <a:latin typeface="Calibri"/>
              </a:rPr>
              <a:t>Luokka E  Kiinteistö ajetaan hallitusti alas, investointeja ei tehdä</a:t>
            </a:r>
            <a:endParaRPr b="0" lang="fi-FI" sz="1600" spc="-1" strike="noStrike">
              <a:latin typeface="Arial"/>
            </a:endParaRPr>
          </a:p>
        </p:txBody>
      </p:sp>
      <p:grpSp>
        <p:nvGrpSpPr>
          <p:cNvPr id="321" name="Group 6"/>
          <p:cNvGrpSpPr/>
          <p:nvPr/>
        </p:nvGrpSpPr>
        <p:grpSpPr>
          <a:xfrm>
            <a:off x="838080" y="4735080"/>
            <a:ext cx="4859640" cy="1450440"/>
            <a:chOff x="838080" y="4735080"/>
            <a:chExt cx="4859640" cy="1450440"/>
          </a:xfrm>
        </p:grpSpPr>
        <p:sp>
          <p:nvSpPr>
            <p:cNvPr id="322" name="CustomShape 7"/>
            <p:cNvSpPr/>
            <p:nvPr/>
          </p:nvSpPr>
          <p:spPr>
            <a:xfrm>
              <a:off x="838080" y="4958280"/>
              <a:ext cx="4859640" cy="122724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p:style>
          <p:txBody>
            <a:bodyPr lIns="216000" rIns="90000" tIns="144000" bIns="45000">
              <a:noAutofit/>
            </a:bodyPr>
            <a:p>
              <a:pPr>
                <a:lnSpc>
                  <a:spcPct val="100000"/>
                </a:lnSpc>
              </a:pPr>
              <a:r>
                <a:rPr b="1" lang="fi-FI" sz="1400" spc="-1" strike="noStrike" u="sng">
                  <a:solidFill>
                    <a:srgbClr val="000000"/>
                  </a:solidFill>
                  <a:uFillTx/>
                  <a:latin typeface="Calibri"/>
                </a:rPr>
                <a:t>Talotekniikan suojaustason valinta</a:t>
              </a:r>
              <a:endParaRPr b="0" lang="fi-FI" sz="1400" spc="-1" strike="noStrike">
                <a:latin typeface="Arial"/>
              </a:endParaRPr>
            </a:p>
            <a:p>
              <a:pPr>
                <a:lnSpc>
                  <a:spcPct val="100000"/>
                </a:lnSpc>
              </a:pPr>
              <a:r>
                <a:rPr b="1" lang="fi-FI" sz="1400" spc="-1" strike="noStrike">
                  <a:solidFill>
                    <a:srgbClr val="000000"/>
                  </a:solidFill>
                  <a:latin typeface="Calibri"/>
                </a:rPr>
                <a:t>Kyberturvallisuuden suojaustasoluokitus</a:t>
              </a:r>
              <a:endParaRPr b="0" lang="fi-FI" sz="1400" spc="-1" strike="noStrike">
                <a:latin typeface="Arial"/>
              </a:endParaRPr>
            </a:p>
            <a:p>
              <a:pPr marL="285840" indent="-285480">
                <a:lnSpc>
                  <a:spcPct val="100000"/>
                </a:lnSpc>
                <a:buClr>
                  <a:srgbClr val="000000"/>
                </a:buClr>
                <a:buFont typeface="Symbol"/>
                <a:buChar char="-"/>
              </a:pPr>
              <a:r>
                <a:rPr b="0" lang="fi-FI" sz="1400" spc="-1" strike="noStrike">
                  <a:solidFill>
                    <a:srgbClr val="000000"/>
                  </a:solidFill>
                  <a:latin typeface="Calibri"/>
                </a:rPr>
                <a:t>DT1  Suojauksen perustaso</a:t>
              </a:r>
              <a:r>
                <a:rPr b="0" lang="fi-FI" sz="1400" spc="-1" strike="noStrike">
                  <a:solidFill>
                    <a:srgbClr val="000000"/>
                  </a:solidFill>
                  <a:latin typeface="Calibri"/>
                </a:rPr>
                <a:t>	</a:t>
              </a:r>
              <a:r>
                <a:rPr b="0" lang="fi-FI" sz="1400" spc="-1" strike="noStrike">
                  <a:solidFill>
                    <a:srgbClr val="000000"/>
                  </a:solidFill>
                  <a:latin typeface="Calibri"/>
                </a:rPr>
                <a:t>  </a:t>
              </a:r>
              <a:endParaRPr b="0" lang="fi-FI" sz="1400" spc="-1" strike="noStrike">
                <a:latin typeface="Arial"/>
              </a:endParaRPr>
            </a:p>
            <a:p>
              <a:pPr marL="285840" indent="-285480">
                <a:lnSpc>
                  <a:spcPct val="100000"/>
                </a:lnSpc>
                <a:buClr>
                  <a:srgbClr val="000000"/>
                </a:buClr>
                <a:buFont typeface="Symbol"/>
                <a:buChar char="-"/>
              </a:pPr>
              <a:r>
                <a:rPr b="0" lang="fi-FI" sz="1400" spc="-1" strike="noStrike">
                  <a:solidFill>
                    <a:srgbClr val="000000"/>
                  </a:solidFill>
                  <a:latin typeface="Calibri"/>
                </a:rPr>
                <a:t>DT2  Parannettu suojaustaso *  </a:t>
              </a:r>
              <a:endParaRPr b="0" lang="fi-FI" sz="1400" spc="-1" strike="noStrike">
                <a:latin typeface="Arial"/>
              </a:endParaRPr>
            </a:p>
          </p:txBody>
        </p:sp>
        <p:sp>
          <p:nvSpPr>
            <p:cNvPr id="323" name="CustomShape 8"/>
            <p:cNvSpPr/>
            <p:nvPr/>
          </p:nvSpPr>
          <p:spPr>
            <a:xfrm rot="5400000">
              <a:off x="3247560" y="4270680"/>
              <a:ext cx="222840" cy="1151640"/>
            </a:xfrm>
            <a:prstGeom prst="rightArrow">
              <a:avLst>
                <a:gd name="adj1" fmla="val 50000"/>
                <a:gd name="adj2" fmla="val 50000"/>
              </a:avLst>
            </a:prstGeom>
            <a:solidFill>
              <a:srgbClr val="5b9bd5"/>
            </a:solidFill>
            <a:ln/>
          </p:spPr>
          <p:style>
            <a:lnRef idx="2">
              <a:schemeClr val="accent1">
                <a:shade val="50000"/>
              </a:schemeClr>
            </a:lnRef>
            <a:fillRef idx="1">
              <a:schemeClr val="accent1"/>
            </a:fillRef>
            <a:effectRef idx="0">
              <a:schemeClr val="accent1"/>
            </a:effectRef>
            <a:fontRef idx="minor"/>
          </p:style>
        </p:sp>
      </p:grpSp>
      <p:grpSp>
        <p:nvGrpSpPr>
          <p:cNvPr id="324" name="Group 9"/>
          <p:cNvGrpSpPr/>
          <p:nvPr/>
        </p:nvGrpSpPr>
        <p:grpSpPr>
          <a:xfrm>
            <a:off x="838080" y="955080"/>
            <a:ext cx="10079640" cy="1439640"/>
            <a:chOff x="838080" y="955080"/>
            <a:chExt cx="10079640" cy="1439640"/>
          </a:xfrm>
        </p:grpSpPr>
        <p:sp>
          <p:nvSpPr>
            <p:cNvPr id="325" name="CustomShape 10"/>
            <p:cNvSpPr/>
            <p:nvPr/>
          </p:nvSpPr>
          <p:spPr>
            <a:xfrm>
              <a:off x="838080" y="1855080"/>
              <a:ext cx="10079640" cy="539640"/>
            </a:xfrm>
            <a:prstGeom prst="roundRect">
              <a:avLst>
                <a:gd name="adj" fmla="val 0"/>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i-FI" sz="2400" spc="-1" strike="noStrike">
                  <a:solidFill>
                    <a:srgbClr val="000000"/>
                  </a:solidFill>
                  <a:latin typeface="Calibri"/>
                </a:rPr>
                <a:t>Strategian laadinta </a:t>
              </a:r>
              <a:r>
                <a:rPr b="1" lang="fi-FI" sz="1600" spc="-1" strike="noStrike">
                  <a:solidFill>
                    <a:srgbClr val="000000"/>
                  </a:solidFill>
                  <a:latin typeface="Calibri"/>
                </a:rPr>
                <a:t>(vaikuttaa korjaustason määrittämiseen ja siihen liittyvään digitalisaatioon</a:t>
              </a:r>
              <a:endParaRPr b="0" lang="fi-FI" sz="1600" spc="-1" strike="noStrike">
                <a:latin typeface="Arial"/>
              </a:endParaRPr>
            </a:p>
          </p:txBody>
        </p:sp>
        <p:sp>
          <p:nvSpPr>
            <p:cNvPr id="326" name="CustomShape 11"/>
            <p:cNvSpPr/>
            <p:nvPr/>
          </p:nvSpPr>
          <p:spPr>
            <a:xfrm>
              <a:off x="838080" y="955080"/>
              <a:ext cx="10079640" cy="539640"/>
            </a:xfrm>
            <a:prstGeom prst="roundRect">
              <a:avLst>
                <a:gd name="adj" fmla="val 0"/>
              </a:avLst>
            </a:prstGeom>
            <a:ln>
              <a:solidFill>
                <a:schemeClr val="tx2"/>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i-FI" sz="2400" spc="-1" strike="noStrike">
                  <a:solidFill>
                    <a:srgbClr val="ffffff"/>
                  </a:solidFill>
                  <a:latin typeface="Calibri"/>
                </a:rPr>
                <a:t>Kyberturvallisuus ja taloyhtiön strategia lähtökohdat ja viitekehys</a:t>
              </a:r>
              <a:endParaRPr b="0" lang="fi-FI" sz="2400" spc="-1" strike="noStrike">
                <a:latin typeface="Arial"/>
              </a:endParaRPr>
            </a:p>
          </p:txBody>
        </p:sp>
        <p:sp>
          <p:nvSpPr>
            <p:cNvPr id="327" name="CustomShape 12"/>
            <p:cNvSpPr/>
            <p:nvPr/>
          </p:nvSpPr>
          <p:spPr>
            <a:xfrm rot="5400000">
              <a:off x="5638680" y="1134720"/>
              <a:ext cx="431640" cy="1151640"/>
            </a:xfrm>
            <a:prstGeom prst="rightArrow">
              <a:avLst>
                <a:gd name="adj1" fmla="val 50000"/>
                <a:gd name="adj2" fmla="val 50000"/>
              </a:avLst>
            </a:prstGeom>
            <a:solidFill>
              <a:srgbClr val="5b9bd5"/>
            </a:solidFill>
            <a:ln/>
          </p:spPr>
          <p:style>
            <a:lnRef idx="2">
              <a:schemeClr val="accent1">
                <a:shade val="50000"/>
              </a:schemeClr>
            </a:lnRef>
            <a:fillRef idx="1">
              <a:schemeClr val="accent1"/>
            </a:fillRef>
            <a:effectRef idx="0">
              <a:schemeClr val="accent1"/>
            </a:effectRef>
            <a:fontRef idx="minor"/>
          </p:style>
        </p:sp>
      </p:grpSp>
      <p:sp>
        <p:nvSpPr>
          <p:cNvPr id="328" name="CustomShape 13"/>
          <p:cNvSpPr/>
          <p:nvPr/>
        </p:nvSpPr>
        <p:spPr>
          <a:xfrm>
            <a:off x="5742720" y="4969800"/>
            <a:ext cx="222840" cy="1151640"/>
          </a:xfrm>
          <a:prstGeom prst="rightArrow">
            <a:avLst>
              <a:gd name="adj1" fmla="val 50000"/>
              <a:gd name="adj2" fmla="val 50000"/>
            </a:avLst>
          </a:prstGeom>
          <a:solidFill>
            <a:srgbClr val="5b9bd5"/>
          </a:solidFill>
          <a:ln/>
        </p:spPr>
        <p:style>
          <a:lnRef idx="2">
            <a:schemeClr val="accent1">
              <a:shade val="50000"/>
            </a:schemeClr>
          </a:lnRef>
          <a:fillRef idx="1">
            <a:schemeClr val="accent1"/>
          </a:fillRef>
          <a:effectRef idx="0">
            <a:schemeClr val="accent1"/>
          </a:effectRef>
          <a:fontRef idx="minor"/>
        </p:style>
      </p:sp>
      <p:grpSp>
        <p:nvGrpSpPr>
          <p:cNvPr id="329" name="Group 14"/>
          <p:cNvGrpSpPr/>
          <p:nvPr/>
        </p:nvGrpSpPr>
        <p:grpSpPr>
          <a:xfrm>
            <a:off x="6095880" y="4790520"/>
            <a:ext cx="4859640" cy="1450440"/>
            <a:chOff x="6095880" y="4790520"/>
            <a:chExt cx="4859640" cy="1450440"/>
          </a:xfrm>
        </p:grpSpPr>
        <p:sp>
          <p:nvSpPr>
            <p:cNvPr id="330" name="CustomShape 15"/>
            <p:cNvSpPr/>
            <p:nvPr/>
          </p:nvSpPr>
          <p:spPr>
            <a:xfrm>
              <a:off x="6095880" y="5013720"/>
              <a:ext cx="4859640" cy="122724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p:style>
          <p:txBody>
            <a:bodyPr lIns="216000" rIns="90000" tIns="144000" bIns="45000">
              <a:noAutofit/>
            </a:bodyPr>
            <a:p>
              <a:pPr>
                <a:lnSpc>
                  <a:spcPct val="100000"/>
                </a:lnSpc>
              </a:pPr>
              <a:r>
                <a:rPr b="1" lang="fi-FI" sz="1400" spc="-1" strike="noStrike">
                  <a:solidFill>
                    <a:srgbClr val="000000"/>
                  </a:solidFill>
                  <a:latin typeface="Calibri"/>
                </a:rPr>
                <a:t>Kyberturvallisuuden Perustason määrittely</a:t>
              </a:r>
              <a:endParaRPr b="0" lang="fi-FI" sz="1400" spc="-1" strike="noStrike">
                <a:latin typeface="Arial"/>
              </a:endParaRPr>
            </a:p>
            <a:p>
              <a:pPr>
                <a:lnSpc>
                  <a:spcPct val="100000"/>
                </a:lnSpc>
              </a:pPr>
              <a:r>
                <a:rPr b="0" lang="fi-FI" sz="1400" spc="-1" strike="noStrike">
                  <a:solidFill>
                    <a:srgbClr val="000000"/>
                  </a:solidFill>
                  <a:latin typeface="Calibri"/>
                </a:rPr>
                <a:t>*</a:t>
              </a:r>
              <a:r>
                <a:rPr b="0" i="1" lang="fi-FI" sz="1400" spc="-1" strike="noStrike">
                  <a:solidFill>
                    <a:srgbClr val="000000"/>
                  </a:solidFill>
                  <a:latin typeface="Calibri"/>
                </a:rPr>
                <a:t> Suositellaan A ja B korjaustasoilla</a:t>
              </a:r>
              <a:endParaRPr b="0" lang="fi-FI" sz="1400" spc="-1" strike="noStrike">
                <a:latin typeface="Arial"/>
              </a:endParaRPr>
            </a:p>
          </p:txBody>
        </p:sp>
        <p:sp>
          <p:nvSpPr>
            <p:cNvPr id="331" name="CustomShape 16"/>
            <p:cNvSpPr/>
            <p:nvPr/>
          </p:nvSpPr>
          <p:spPr>
            <a:xfrm rot="5400000">
              <a:off x="8505360" y="4326120"/>
              <a:ext cx="222840" cy="1151640"/>
            </a:xfrm>
            <a:prstGeom prst="rightArrow">
              <a:avLst>
                <a:gd name="adj1" fmla="val 50000"/>
                <a:gd name="adj2" fmla="val 50000"/>
              </a:avLst>
            </a:prstGeom>
            <a:solidFill>
              <a:srgbClr val="5b9bd5"/>
            </a:solidFill>
            <a:ln/>
          </p:spPr>
          <p:style>
            <a:lnRef idx="2">
              <a:schemeClr val="accent1">
                <a:shade val="50000"/>
              </a:schemeClr>
            </a:lnRef>
            <a:fillRef idx="1">
              <a:schemeClr val="accent1"/>
            </a:fillRef>
            <a:effectRef idx="0">
              <a:schemeClr val="accent1"/>
            </a:effectRef>
            <a:fontRef idx="minor"/>
          </p:style>
        </p:sp>
      </p:grpSp>
    </p:spTree>
  </p:cSld>
  <p:transition spd="slow">
    <p:push dir="u"/>
  </p:transition>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6" presetSubtype="21">
                                  <p:stCondLst>
                                    <p:cond delay="0"/>
                                  </p:stCondLst>
                                  <p:childTnLst>
                                    <p:set>
                                      <p:cBhvr>
                                        <p:cTn id="52" dur="1" fill="hold">
                                          <p:stCondLst>
                                            <p:cond delay="0"/>
                                          </p:stCondLst>
                                        </p:cTn>
                                        <p:tgtEl>
                                          <p:spTgt spid="324"/>
                                        </p:tgtEl>
                                        <p:attrNameLst>
                                          <p:attrName>style.visibility</p:attrName>
                                        </p:attrNameLst>
                                      </p:cBhvr>
                                      <p:to>
                                        <p:strVal val="visible"/>
                                      </p:to>
                                    </p:set>
                                    <p:animEffect filter="barn(inVertical)" transition="in">
                                      <p:cBhvr additive="repl">
                                        <p:cTn id="53" dur="500"/>
                                        <p:tgtEl>
                                          <p:spTgt spid="324"/>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
                                  <p:stCondLst>
                                    <p:cond delay="0"/>
                                  </p:stCondLst>
                                  <p:childTnLst>
                                    <p:set>
                                      <p:cBhvr>
                                        <p:cTn id="57" dur="1" fill="hold">
                                          <p:stCondLst>
                                            <p:cond delay="0"/>
                                          </p:stCondLst>
                                        </p:cTn>
                                        <p:tgtEl>
                                          <p:spTgt spid="3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1">
                                  <p:stCondLst>
                                    <p:cond delay="0"/>
                                  </p:stCondLst>
                                  <p:childTnLst>
                                    <p:set>
                                      <p:cBhvr>
                                        <p:cTn id="61" dur="1" fill="hold">
                                          <p:stCondLst>
                                            <p:cond delay="0"/>
                                          </p:stCondLst>
                                        </p:cTn>
                                        <p:tgtEl>
                                          <p:spTgt spid="3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1">
                                  <p:stCondLst>
                                    <p:cond delay="0"/>
                                  </p:stCondLst>
                                  <p:childTnLst>
                                    <p:set>
                                      <p:cBhvr>
                                        <p:cTn id="65"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288000" y="1008000"/>
            <a:ext cx="11065320" cy="1561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spcBef>
                <a:spcPts val="601"/>
              </a:spcBef>
            </a:pPr>
            <a:r>
              <a:rPr b="1" lang="fi-FI" sz="1500" spc="-1" strike="noStrike">
                <a:solidFill>
                  <a:srgbClr val="000000"/>
                </a:solidFill>
                <a:latin typeface="Calibri"/>
              </a:rPr>
              <a:t>PERUSTASO: </a:t>
            </a:r>
            <a:r>
              <a:rPr b="0" lang="fi-FI" sz="1500" spc="-1" strike="noStrike">
                <a:solidFill>
                  <a:srgbClr val="000000"/>
                </a:solidFill>
                <a:latin typeface="Calibri"/>
              </a:rPr>
              <a:t>Olennaista kyberturvallisuuden osalta on se, että rakennuksen perustoiminnot kuten lämmitys, sähkön- ja vedenjakelu toimivat myös itsenäisesti, jopa manuaalisesti. Kiinteistön automaatioverkko tulee suojata palomuurilla niin, ettei järjestelmään pääse kuin sallituista IP-osoitteista.</a:t>
            </a:r>
            <a:endParaRPr b="0" lang="fi-FI" sz="1500" spc="-1" strike="noStrike">
              <a:latin typeface="Arial"/>
            </a:endParaRPr>
          </a:p>
          <a:p>
            <a:pPr>
              <a:lnSpc>
                <a:spcPct val="100000"/>
              </a:lnSpc>
              <a:spcBef>
                <a:spcPts val="601"/>
              </a:spcBef>
            </a:pPr>
            <a:r>
              <a:rPr b="0" lang="fi-FI" sz="1500" spc="-1" strike="noStrike">
                <a:solidFill>
                  <a:srgbClr val="000000"/>
                </a:solidFill>
                <a:latin typeface="Calibri"/>
              </a:rPr>
              <a:t>Automaatiossa käytetty tietoverkko tulee olla erillinen kiinteistön muusta tietoverkosta eikä se saa olla myöskään näkyvä tai löydettävissä hakukoneilla. Jos tiedonsiirtoyhteys automaatiojärjestelmässä ei ole suojattu, dataa voidaan kerätä, kuunnella ja analysoida, jonka jälkeen verkossa oleva laitteisto, esimerkiksi oven lukitus, pystytään kytkemään kiinni tai auki tai lämmitys ja vedensyöttö katkaistaan.</a:t>
            </a:r>
            <a:endParaRPr b="0" lang="fi-FI" sz="1500" spc="-1" strike="noStrike">
              <a:latin typeface="Arial"/>
            </a:endParaRPr>
          </a:p>
          <a:p>
            <a:pPr>
              <a:lnSpc>
                <a:spcPct val="100000"/>
              </a:lnSpc>
              <a:tabLst>
                <a:tab algn="l" pos="0"/>
              </a:tabLst>
            </a:pPr>
            <a:endParaRPr b="0" lang="fi-FI" sz="1500" spc="-1" strike="noStrike">
              <a:latin typeface="Arial"/>
            </a:endParaRPr>
          </a:p>
        </p:txBody>
      </p:sp>
      <p:sp>
        <p:nvSpPr>
          <p:cNvPr id="333" name="TextShape 2"/>
          <p:cNvSpPr txBox="1"/>
          <p:nvPr/>
        </p:nvSpPr>
        <p:spPr>
          <a:xfrm>
            <a:off x="1702800" y="365040"/>
            <a:ext cx="9650520" cy="522720"/>
          </a:xfrm>
          <a:prstGeom prst="rect">
            <a:avLst/>
          </a:prstGeom>
          <a:noFill/>
          <a:ln>
            <a:noFill/>
          </a:ln>
        </p:spPr>
        <p:txBody>
          <a:bodyPr anchor="ctr">
            <a:normAutofit fontScale="55000"/>
          </a:bodyPr>
          <a:p>
            <a:pPr>
              <a:lnSpc>
                <a:spcPct val="90000"/>
              </a:lnSpc>
            </a:pPr>
            <a:r>
              <a:rPr b="1" lang="fi-FI" sz="2800" spc="-1" strike="noStrike">
                <a:solidFill>
                  <a:srgbClr val="000000"/>
                </a:solidFill>
                <a:latin typeface="Calibri Light"/>
              </a:rPr>
              <a:t>Asuinkiinteistöjen kybertoimintaympäristön suunnittelun perustaso ja suunnittelijan rooli</a:t>
            </a:r>
            <a:endParaRPr b="0" lang="fi-FI" sz="2800" spc="-1" strike="noStrike">
              <a:solidFill>
                <a:srgbClr val="000000"/>
              </a:solidFill>
              <a:latin typeface="Calibri"/>
            </a:endParaRPr>
          </a:p>
        </p:txBody>
      </p:sp>
      <p:sp>
        <p:nvSpPr>
          <p:cNvPr id="334" name="TextShape 3"/>
          <p:cNvSpPr txBox="1"/>
          <p:nvPr/>
        </p:nvSpPr>
        <p:spPr>
          <a:xfrm>
            <a:off x="838080" y="6356520"/>
            <a:ext cx="2742840" cy="364680"/>
          </a:xfrm>
          <a:prstGeom prst="rect">
            <a:avLst/>
          </a:prstGeom>
          <a:noFill/>
          <a:ln>
            <a:noFill/>
          </a:ln>
        </p:spPr>
        <p:txBody>
          <a:bodyPr anchor="ctr">
            <a:noAutofit/>
          </a:bodyPr>
          <a:p>
            <a:pPr>
              <a:lnSpc>
                <a:spcPct val="100000"/>
              </a:lnSpc>
            </a:pPr>
            <a:fld id="{B2BE1A58-A1C3-47C6-95B6-117F8F9CC792}" type="datetime1">
              <a:rPr b="0" lang="fi-FI" sz="1200" spc="-1" strike="noStrike">
                <a:solidFill>
                  <a:srgbClr val="8b8b8b"/>
                </a:solidFill>
                <a:latin typeface="Calibri"/>
              </a:rPr>
              <a:t>09.11.2021</a:t>
            </a:fld>
            <a:endParaRPr b="0" lang="fi-FI" sz="1200" spc="-1" strike="noStrike">
              <a:latin typeface="Times New Roman"/>
            </a:endParaRPr>
          </a:p>
        </p:txBody>
      </p:sp>
      <p:sp>
        <p:nvSpPr>
          <p:cNvPr id="335"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65BAAAAD-D1E4-4AF1-84EF-E1B8E7AAC384}" type="slidenum">
              <a:rPr b="0" lang="fi-FI" sz="1200" spc="-1" strike="noStrike">
                <a:solidFill>
                  <a:srgbClr val="8b8b8b"/>
                </a:solidFill>
                <a:latin typeface="Calibri"/>
              </a:rPr>
              <a:t>11</a:t>
            </a:fld>
            <a:endParaRPr b="0" lang="fi-FI" sz="1200" spc="-1" strike="noStrike">
              <a:latin typeface="Times New Roman"/>
            </a:endParaRPr>
          </a:p>
        </p:txBody>
      </p:sp>
      <p:sp>
        <p:nvSpPr>
          <p:cNvPr id="336" name="CustomShape 5"/>
          <p:cNvSpPr/>
          <p:nvPr/>
        </p:nvSpPr>
        <p:spPr>
          <a:xfrm>
            <a:off x="2387160" y="-468360"/>
            <a:ext cx="6222960" cy="46800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p:style>
      </p:sp>
      <p:sp>
        <p:nvSpPr>
          <p:cNvPr id="337" name="CustomShape 6"/>
          <p:cNvSpPr/>
          <p:nvPr/>
        </p:nvSpPr>
        <p:spPr>
          <a:xfrm>
            <a:off x="288000" y="2689560"/>
            <a:ext cx="11065320" cy="367128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601"/>
              </a:spcBef>
              <a:tabLst>
                <a:tab algn="l" pos="0"/>
              </a:tabLst>
            </a:pPr>
            <a:r>
              <a:rPr b="1" lang="fi-FI" sz="1600" spc="-1" strike="noStrike">
                <a:solidFill>
                  <a:srgbClr val="000000"/>
                </a:solidFill>
                <a:latin typeface="Calibri Light"/>
              </a:rPr>
              <a:t>Suunnittelijan rooli on keskeinen taloyhtiöiden hankkeissa, koska  </a:t>
            </a:r>
            <a:endParaRPr b="0" lang="fi-FI" sz="16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u="sng">
                <a:solidFill>
                  <a:srgbClr val="000000"/>
                </a:solidFill>
                <a:uFillTx/>
                <a:latin typeface="Calibri Light"/>
              </a:rPr>
              <a:t>Suunnittelija yleensä valitsee laitteet </a:t>
            </a:r>
            <a:r>
              <a:rPr b="0" lang="fi-FI" sz="1500" spc="-1" strike="noStrike">
                <a:solidFill>
                  <a:srgbClr val="000000"/>
                </a:solidFill>
                <a:latin typeface="Calibri Light"/>
              </a:rPr>
              <a:t>hankeohjelman ja verkkoyhteyksien toteutuksen suunnittelussa sekä laitetilojen suunnittelussa. Hyväksyttävä taso voisi määritellä tukeutuen esim. viestintäviraston suosituksiin.</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Suunnittelija vastaa siitä, että laitteet ovat keskenään yhteensopivia, huollettavissa, päivitettävissä ja ylläpidettävissä.</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Suunnittelijoiden tulee varmistaa, että järjestelmä on alustalla, joka ei ole haavoittumisaltis. Yksittäinen järjestelmä kellarissa voi olla hyvin haavoittuvainen hyökkäyksille, tahallaan tai vahingossa suoritetuille toimenpiteille tai laiterikolle.</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Suunnittelijoiden on pohdittava tietoverkkohyökkäyksiä jo suunnittelun alussa painottaen ennaltaehkäisyä, lieventämistä ja elpymistä. Suunnittelijoiden tulee osata ja ymmärtää kyberturvallisuuden vaatimukset ja tarjota taloyhtiölle vähintään hyvän perustason ratkaisuja.</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Heikoimman lenkin havaitsemiseen tulee kiinnittää erityistä huomiota ja huomioida mahdollisuuksien mukaan myös muuntojoustavuuden säilyttäminen elinkaaren aikana ilmenevien muutostarpeiden mahdollistamiseksi. </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Eri suunnittelualojen rajapinnat ja niiden hallinta korostuvat. Samoin tiedonkulku suunnitelmista asennusportaalle asti.</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Suunnittelijoiden tulee selkeästi vastuuttaa järjestelmien tietoturva osaksi toimintaselostuksia.</a:t>
            </a:r>
            <a:endParaRPr b="0" lang="fi-FI" sz="1500" spc="-1" strike="noStrike">
              <a:latin typeface="Arial"/>
            </a:endParaRPr>
          </a:p>
          <a:p>
            <a:pPr marL="228600" indent="-228240">
              <a:lnSpc>
                <a:spcPct val="90000"/>
              </a:lnSpc>
              <a:spcBef>
                <a:spcPts val="601"/>
              </a:spcBef>
              <a:buClr>
                <a:srgbClr val="000000"/>
              </a:buClr>
              <a:buFont typeface="Arial"/>
              <a:buChar char="•"/>
              <a:tabLst>
                <a:tab algn="l" pos="0"/>
              </a:tabLst>
            </a:pPr>
            <a:r>
              <a:rPr b="0" lang="fi-FI" sz="1500" spc="-1" strike="noStrike">
                <a:solidFill>
                  <a:srgbClr val="000000"/>
                </a:solidFill>
                <a:latin typeface="Calibri Light"/>
              </a:rPr>
              <a:t>Suunnittelijan tulisi olla mukana myös takuuaikana - jopa sen jälkeen seuraamassa toiminnan onnistumista. </a:t>
            </a:r>
            <a:endParaRPr b="0" lang="fi-FI" sz="1500" spc="-1" strike="noStrike">
              <a:latin typeface="Arial"/>
            </a:endParaRPr>
          </a:p>
        </p:txBody>
      </p:sp>
    </p:spTree>
  </p:cSld>
  <mc:AlternateContent>
    <mc:Choice Requires="p14">
      <p:transition spd="slow" p14:dur="2000"/>
    </mc:Choice>
    <mc:Fallback>
      <p:transition spd="slow"/>
    </mc:Fallback>
  </mc:AlternateContent>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entr" presetID="42">
                                  <p:stCondLst>
                                    <p:cond delay="0"/>
                                  </p:stCondLst>
                                  <p:childTnLst>
                                    <p:set>
                                      <p:cBhvr>
                                        <p:cTn id="71" dur="1" fill="hold">
                                          <p:stCondLst>
                                            <p:cond delay="0"/>
                                          </p:stCondLst>
                                        </p:cTn>
                                        <p:tgtEl>
                                          <p:spTgt spid="332"/>
                                        </p:tgtEl>
                                        <p:attrNameLst>
                                          <p:attrName>style.visibility</p:attrName>
                                        </p:attrNameLst>
                                      </p:cBhvr>
                                      <p:to>
                                        <p:strVal val="visible"/>
                                      </p:to>
                                    </p:set>
                                    <p:animEffect filter="fade" transition="in">
                                      <p:cBhvr additive="repl">
                                        <p:cTn id="72" dur="1000"/>
                                        <p:tgtEl>
                                          <p:spTgt spid="332"/>
                                        </p:tgtEl>
                                      </p:cBhvr>
                                    </p:animEffect>
                                    <p:anim calcmode="lin" valueType="num">
                                      <p:cBhvr additive="repl">
                                        <p:cTn id="73" dur="1000" fill="hold"/>
                                        <p:tgtEl>
                                          <p:spTgt spid="332"/>
                                        </p:tgtEl>
                                        <p:attrNameLst>
                                          <p:attrName>ppt_x</p:attrName>
                                        </p:attrNameLst>
                                      </p:cBhvr>
                                      <p:tavLst>
                                        <p:tav tm="0">
                                          <p:val>
                                            <p:strVal val="#ppt_x"/>
                                          </p:val>
                                        </p:tav>
                                        <p:tav tm="100000">
                                          <p:val>
                                            <p:strVal val="#ppt_x"/>
                                          </p:val>
                                        </p:tav>
                                      </p:tavLst>
                                    </p:anim>
                                    <p:anim calcmode="lin" valueType="num">
                                      <p:cBhvr additive="repl">
                                        <p:cTn id="74" dur="1000" fill="hold"/>
                                        <p:tgtEl>
                                          <p:spTgt spid="33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42">
                                  <p:stCondLst>
                                    <p:cond delay="0"/>
                                  </p:stCondLst>
                                  <p:childTnLst>
                                    <p:set>
                                      <p:cBhvr>
                                        <p:cTn id="78" dur="1" fill="hold">
                                          <p:stCondLst>
                                            <p:cond delay="0"/>
                                          </p:stCondLst>
                                        </p:cTn>
                                        <p:tgtEl>
                                          <p:spTgt spid="337"/>
                                        </p:tgtEl>
                                        <p:attrNameLst>
                                          <p:attrName>style.visibility</p:attrName>
                                        </p:attrNameLst>
                                      </p:cBhvr>
                                      <p:to>
                                        <p:strVal val="visible"/>
                                      </p:to>
                                    </p:set>
                                    <p:animEffect filter="fade" transition="in">
                                      <p:cBhvr additive="repl">
                                        <p:cTn id="79" dur="1000"/>
                                        <p:tgtEl>
                                          <p:spTgt spid="337"/>
                                        </p:tgtEl>
                                      </p:cBhvr>
                                    </p:animEffect>
                                    <p:anim calcmode="lin" valueType="num">
                                      <p:cBhvr additive="repl">
                                        <p:cTn id="80" dur="1000" fill="hold"/>
                                        <p:tgtEl>
                                          <p:spTgt spid="337"/>
                                        </p:tgtEl>
                                        <p:attrNameLst>
                                          <p:attrName>ppt_x</p:attrName>
                                        </p:attrNameLst>
                                      </p:cBhvr>
                                      <p:tavLst>
                                        <p:tav tm="0">
                                          <p:val>
                                            <p:strVal val="#ppt_x"/>
                                          </p:val>
                                        </p:tav>
                                        <p:tav tm="100000">
                                          <p:val>
                                            <p:strVal val="#ppt_x"/>
                                          </p:val>
                                        </p:tav>
                                      </p:tavLst>
                                    </p:anim>
                                    <p:anim calcmode="lin" valueType="num">
                                      <p:cBhvr additive="repl">
                                        <p:cTn id="81" dur="1000" fill="hold"/>
                                        <p:tgtEl>
                                          <p:spTgt spid="3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1702800" y="365040"/>
            <a:ext cx="9650520" cy="522720"/>
          </a:xfrm>
          <a:prstGeom prst="rect">
            <a:avLst/>
          </a:prstGeom>
          <a:noFill/>
          <a:ln>
            <a:noFill/>
          </a:ln>
        </p:spPr>
        <p:txBody>
          <a:bodyPr anchor="ctr">
            <a:normAutofit fontScale="55000"/>
          </a:bodyPr>
          <a:p>
            <a:pPr>
              <a:lnSpc>
                <a:spcPct val="90000"/>
              </a:lnSpc>
            </a:pPr>
            <a:r>
              <a:rPr b="1" lang="fi-FI" sz="2800" spc="-1" strike="noStrike">
                <a:solidFill>
                  <a:srgbClr val="000000"/>
                </a:solidFill>
                <a:latin typeface="Calibri Light"/>
              </a:rPr>
              <a:t>Miten käytetään, ylläpidetään ja päivitetään asuinkiinteistön kybertoimintaympäristöä?</a:t>
            </a:r>
            <a:endParaRPr b="0" lang="fi-FI" sz="2800" spc="-1" strike="noStrike">
              <a:solidFill>
                <a:srgbClr val="000000"/>
              </a:solidFill>
              <a:latin typeface="Calibri"/>
            </a:endParaRPr>
          </a:p>
        </p:txBody>
      </p:sp>
      <p:sp>
        <p:nvSpPr>
          <p:cNvPr id="339" name="TextShape 2"/>
          <p:cNvSpPr txBox="1"/>
          <p:nvPr/>
        </p:nvSpPr>
        <p:spPr>
          <a:xfrm>
            <a:off x="838080" y="6356520"/>
            <a:ext cx="2742840" cy="364680"/>
          </a:xfrm>
          <a:prstGeom prst="rect">
            <a:avLst/>
          </a:prstGeom>
          <a:noFill/>
          <a:ln>
            <a:noFill/>
          </a:ln>
        </p:spPr>
        <p:txBody>
          <a:bodyPr anchor="ctr">
            <a:noAutofit/>
          </a:bodyPr>
          <a:p>
            <a:pPr>
              <a:lnSpc>
                <a:spcPct val="100000"/>
              </a:lnSpc>
            </a:pPr>
            <a:fld id="{AA986B0F-1CD9-42CB-B4E5-E6BD0507C160}" type="datetime1">
              <a:rPr b="0" lang="fi-FI" sz="1200" spc="-1" strike="noStrike">
                <a:solidFill>
                  <a:srgbClr val="8b8b8b"/>
                </a:solidFill>
                <a:latin typeface="Calibri"/>
              </a:rPr>
              <a:t>09.11.2021</a:t>
            </a:fld>
            <a:endParaRPr b="0" lang="fi-FI" sz="1200" spc="-1" strike="noStrike">
              <a:latin typeface="Times New Roman"/>
            </a:endParaRPr>
          </a:p>
        </p:txBody>
      </p:sp>
      <p:sp>
        <p:nvSpPr>
          <p:cNvPr id="340"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78EF3CD6-99DE-47B3-A0EF-A1DD52D02B89}" type="slidenum">
              <a:rPr b="0" lang="fi-FI" sz="1200" spc="-1" strike="noStrike">
                <a:solidFill>
                  <a:srgbClr val="8b8b8b"/>
                </a:solidFill>
                <a:latin typeface="Calibri"/>
              </a:rPr>
              <a:t>12</a:t>
            </a:fld>
            <a:endParaRPr b="0" lang="fi-FI" sz="1200" spc="-1" strike="noStrike">
              <a:latin typeface="Times New Roman"/>
            </a:endParaRPr>
          </a:p>
        </p:txBody>
      </p:sp>
      <p:sp>
        <p:nvSpPr>
          <p:cNvPr id="341" name="CustomShape 4"/>
          <p:cNvSpPr/>
          <p:nvPr/>
        </p:nvSpPr>
        <p:spPr>
          <a:xfrm>
            <a:off x="1420560" y="1442520"/>
            <a:ext cx="9143640" cy="30042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pPr>
            <a:r>
              <a:rPr b="1" lang="fi-FI" sz="1800" spc="-1" strike="noStrike">
                <a:solidFill>
                  <a:srgbClr val="000000"/>
                </a:solidFill>
                <a:latin typeface="Calibri Light"/>
              </a:rPr>
              <a:t>Käytön ja ylläpidon kyberturvallisuuden perusperiaatteet</a:t>
            </a:r>
            <a:endParaRPr b="0" lang="fi-FI" sz="1800" spc="-1" strike="noStrike">
              <a:latin typeface="Arial"/>
            </a:endParaRPr>
          </a:p>
          <a:p>
            <a:pPr>
              <a:lnSpc>
                <a:spcPct val="100000"/>
              </a:lnSpc>
            </a:pP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piilotetaan laitteet niin, että ne eivät näy avoimesti internetissä</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käytetään turvallisia käyttäjätunnuksia ja salasanoja</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ajantasaistetaan ja digitoidaan dokumentointi</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otetaan lokitiedostot talteen</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sovitaan kirjallisesti vastuukysymyksistä - myös yhteistyökumppanien kanssa</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ohjeistetaan huolto ja ylläpito yksinkertaiseksi, mutta turvalliseksi </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otetaan käytännöksi, että ei käytetä samaa tunnusta ja salasanaa eri palveluille</a:t>
            </a:r>
            <a:endParaRPr b="0" lang="fi-FI" sz="1800" spc="-1" strike="noStrike">
              <a:latin typeface="Arial"/>
            </a:endParaRPr>
          </a:p>
          <a:p>
            <a:pPr marL="285840" indent="-285480">
              <a:lnSpc>
                <a:spcPct val="100000"/>
              </a:lnSpc>
              <a:buClr>
                <a:srgbClr val="000000"/>
              </a:buClr>
              <a:buFont typeface="Wingdings" charset="2"/>
              <a:buChar char=""/>
            </a:pPr>
            <a:r>
              <a:rPr b="0" lang="fi-FI" sz="1800" spc="-1" strike="noStrike">
                <a:solidFill>
                  <a:srgbClr val="000000"/>
                </a:solidFill>
                <a:latin typeface="Calibri Light"/>
              </a:rPr>
              <a:t>hankitaan turvalliset ja salatut etäyhteydet</a:t>
            </a:r>
            <a:endParaRPr b="0" lang="fi-FI" sz="1800" spc="-1" strike="noStrike">
              <a:latin typeface="Arial"/>
            </a:endParaRPr>
          </a:p>
          <a:p>
            <a:pPr>
              <a:lnSpc>
                <a:spcPct val="100000"/>
              </a:lnSpc>
              <a:tabLst>
                <a:tab algn="l" pos="0"/>
              </a:tabLst>
            </a:pPr>
            <a:r>
              <a:rPr b="0" lang="fi-FI" sz="1800" spc="-1" strike="noStrike">
                <a:solidFill>
                  <a:srgbClr val="000000"/>
                </a:solidFill>
                <a:latin typeface="Calibri Light"/>
              </a:rPr>
              <a:t>.</a:t>
            </a:r>
            <a:endParaRPr b="0" lang="fi-FI" sz="1800" spc="-1" strike="noStrike">
              <a:latin typeface="Arial"/>
            </a:endParaRPr>
          </a:p>
        </p:txBody>
      </p:sp>
    </p:spTree>
  </p:cSld>
  <mc:AlternateContent>
    <mc:Choice Requires="p14">
      <p:transition spd="slow" p14:dur="2000"/>
    </mc:Choice>
    <mc:Fallback>
      <p:transition spd="slow"/>
    </mc:Fallback>
  </mc:AlternateContent>
  <p:timing>
    <p:tnLst>
      <p:par>
        <p:cTn id="82" dur="indefinite" restart="never" nodeType="tmRoot">
          <p:childTnLst>
            <p:seq>
              <p:cTn id="83" dur="indefinite" nodeType="mainSeq">
                <p:childTnLst>
                  <p:par>
                    <p:cTn id="84" fill="hold">
                      <p:stCondLst>
                        <p:cond delay="indefinite"/>
                      </p:stCondLst>
                      <p:childTnLst>
                        <p:par>
                          <p:cTn id="85" fill="hold">
                            <p:stCondLst>
                              <p:cond delay="0"/>
                            </p:stCondLst>
                            <p:childTnLst>
                              <p:par>
                                <p:cTn id="86" nodeType="clickEffect" fill="hold" presetClass="entr" presetID="1">
                                  <p:stCondLst>
                                    <p:cond delay="0"/>
                                  </p:stCondLst>
                                  <p:childTnLst>
                                    <p:set>
                                      <p:cBhvr>
                                        <p:cTn id="87"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1702800" y="365040"/>
            <a:ext cx="9650520" cy="522720"/>
          </a:xfrm>
          <a:prstGeom prst="rect">
            <a:avLst/>
          </a:prstGeom>
          <a:noFill/>
          <a:ln>
            <a:noFill/>
          </a:ln>
        </p:spPr>
        <p:txBody>
          <a:bodyPr anchor="ctr">
            <a:normAutofit fontScale="55000"/>
          </a:bodyPr>
          <a:p>
            <a:pPr>
              <a:lnSpc>
                <a:spcPct val="90000"/>
              </a:lnSpc>
            </a:pPr>
            <a:r>
              <a:rPr b="1" lang="fi-FI" sz="2800" spc="-1" strike="noStrike">
                <a:solidFill>
                  <a:srgbClr val="000000"/>
                </a:solidFill>
                <a:latin typeface="Calibri Light"/>
              </a:rPr>
              <a:t>Miten käytetään, ylläpidetään ja päivitetään asuinkiinteistön kybertoimintaympäristöä?</a:t>
            </a:r>
            <a:endParaRPr b="0" lang="fi-FI" sz="2800" spc="-1" strike="noStrike">
              <a:solidFill>
                <a:srgbClr val="000000"/>
              </a:solidFill>
              <a:latin typeface="Calibri"/>
            </a:endParaRPr>
          </a:p>
        </p:txBody>
      </p:sp>
      <p:sp>
        <p:nvSpPr>
          <p:cNvPr id="343" name="TextShape 2"/>
          <p:cNvSpPr txBox="1"/>
          <p:nvPr/>
        </p:nvSpPr>
        <p:spPr>
          <a:xfrm>
            <a:off x="838080" y="6356520"/>
            <a:ext cx="2742840" cy="364680"/>
          </a:xfrm>
          <a:prstGeom prst="rect">
            <a:avLst/>
          </a:prstGeom>
          <a:noFill/>
          <a:ln>
            <a:noFill/>
          </a:ln>
        </p:spPr>
        <p:txBody>
          <a:bodyPr anchor="ctr">
            <a:noAutofit/>
          </a:bodyPr>
          <a:p>
            <a:pPr>
              <a:lnSpc>
                <a:spcPct val="100000"/>
              </a:lnSpc>
            </a:pPr>
            <a:fld id="{B8C799F5-E935-4DF5-957D-38CF3356A46C}" type="datetime1">
              <a:rPr b="0" lang="fi-FI" sz="1200" spc="-1" strike="noStrike">
                <a:solidFill>
                  <a:srgbClr val="8b8b8b"/>
                </a:solidFill>
                <a:latin typeface="Calibri"/>
              </a:rPr>
              <a:t>09.11.2021</a:t>
            </a:fld>
            <a:endParaRPr b="0" lang="fi-FI" sz="1200" spc="-1" strike="noStrike">
              <a:latin typeface="Times New Roman"/>
            </a:endParaRPr>
          </a:p>
        </p:txBody>
      </p:sp>
      <p:sp>
        <p:nvSpPr>
          <p:cNvPr id="344"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486C32B7-3CFC-4EA9-83AB-73073755B157}" type="slidenum">
              <a:rPr b="0" lang="fi-FI" sz="1200" spc="-1" strike="noStrike">
                <a:solidFill>
                  <a:srgbClr val="8b8b8b"/>
                </a:solidFill>
                <a:latin typeface="Calibri"/>
              </a:rPr>
              <a:t>&lt;numero&gt;</a:t>
            </a:fld>
            <a:endParaRPr b="0" lang="fi-FI" sz="1200" spc="-1" strike="noStrike">
              <a:latin typeface="Times New Roman"/>
            </a:endParaRPr>
          </a:p>
        </p:txBody>
      </p:sp>
      <p:sp>
        <p:nvSpPr>
          <p:cNvPr id="345" name="CustomShape 4"/>
          <p:cNvSpPr/>
          <p:nvPr/>
        </p:nvSpPr>
        <p:spPr>
          <a:xfrm>
            <a:off x="288000" y="1063440"/>
            <a:ext cx="11065320" cy="48942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601"/>
              </a:spcBef>
              <a:tabLst>
                <a:tab algn="l" pos="0"/>
              </a:tabLst>
            </a:pPr>
            <a:r>
              <a:rPr b="1" lang="fi-FI" sz="1600" spc="-1" strike="noStrike">
                <a:solidFill>
                  <a:srgbClr val="000000"/>
                </a:solidFill>
                <a:latin typeface="Calibri Light"/>
              </a:rPr>
              <a:t>Ohjelmistojen päivityksen perusperiaatteet </a:t>
            </a:r>
            <a:endParaRPr b="0" lang="fi-FI" sz="1600" spc="-1" strike="noStrike">
              <a:latin typeface="Arial"/>
            </a:endParaRPr>
          </a:p>
          <a:p>
            <a:pPr>
              <a:lnSpc>
                <a:spcPct val="90000"/>
              </a:lnSpc>
              <a:spcBef>
                <a:spcPts val="601"/>
              </a:spcBef>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Varmuuskopioidaan</a:t>
            </a:r>
            <a:r>
              <a:rPr b="0" lang="fi-FI" sz="1600" spc="-1" strike="noStrike">
                <a:solidFill>
                  <a:srgbClr val="000000"/>
                </a:solidFill>
                <a:latin typeface="Calibri Light"/>
              </a:rPr>
              <a:t> mahdolliset asetustiedostot ja kirjoitetaan ylös ohjelmistojen versionumerot ennen päivitystä. Päivityksen jälkeen varmistetaan, että versionumerot ovat muuttuneet odotetusti.</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Varaudutaan palauttamaan</a:t>
            </a:r>
            <a:r>
              <a:rPr b="0" lang="fi-FI" sz="1600" spc="-1" strike="noStrike">
                <a:solidFill>
                  <a:srgbClr val="000000"/>
                </a:solidFill>
                <a:latin typeface="Calibri Light"/>
              </a:rPr>
              <a:t> aiempi ohjelmisto takaisin käyttöön, mikäli uuden toiminnassa ilmenee ongelmia.</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Varataan riittävästi aikaa</a:t>
            </a:r>
            <a:r>
              <a:rPr b="0" lang="fi-FI" sz="1600" spc="-1" strike="noStrike">
                <a:solidFill>
                  <a:srgbClr val="000000"/>
                </a:solidFill>
                <a:latin typeface="Calibri Light"/>
              </a:rPr>
              <a:t> päivitykseen. Asentaminen ja uudelleenkäynnistyminen sekä mahdollisten toiminta-asetusten säätäminen voi viedä tunteja, jos kohteita on useita. Prosessia ei voi kiirehtiä.</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Ajoitetaan päivitykset</a:t>
            </a:r>
            <a:r>
              <a:rPr b="0" lang="fi-FI" sz="1600" spc="-1" strike="noStrike">
                <a:solidFill>
                  <a:srgbClr val="000000"/>
                </a:solidFill>
                <a:latin typeface="Calibri Light"/>
              </a:rPr>
              <a:t> hetkiin, jolloin niistä aiheutuu mahdollisimman vähän haittaa taloyhtiön toiminnoille ja asukkaille. Päivitysten ajaksi laitteen normaali toiminta lakkaa. </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Varmistetaan sähkönsyöttö</a:t>
            </a:r>
            <a:r>
              <a:rPr b="0" lang="fi-FI" sz="1600" spc="-1" strike="noStrike">
                <a:solidFill>
                  <a:srgbClr val="000000"/>
                </a:solidFill>
                <a:latin typeface="Calibri Light"/>
              </a:rPr>
              <a:t> ennen päivityksen aloittamista. Sähköjen katkeaminen kesken päivitysprosessin voi asettaa laitteen tilaan, josta toipuminen on mahdotonta.</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Ladataan päivitystiedostoja</a:t>
            </a:r>
            <a:r>
              <a:rPr b="0" lang="fi-FI" sz="1600" spc="-1" strike="noStrike">
                <a:solidFill>
                  <a:srgbClr val="000000"/>
                </a:solidFill>
                <a:latin typeface="Calibri Light"/>
              </a:rPr>
              <a:t> vain valmistajan omalta sivulta. Usein tiedostoon liittyy tieto sen koosta, päiväyksestä ja tarkistussummasta (suojauksen laatuun liittyvä asia). Ne täytyy tarkistaa ja verrata päivitystiedoston todellisiin tietoihin ennen asennuksen aloittamista.</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Merkitään lokikirjaan tai dokumentoidaan</a:t>
            </a:r>
            <a:r>
              <a:rPr b="0" lang="fi-FI" sz="1600" spc="-1" strike="noStrike">
                <a:solidFill>
                  <a:srgbClr val="000000"/>
                </a:solidFill>
                <a:latin typeface="Calibri Light"/>
              </a:rPr>
              <a:t> muulla tavoin tieto versiosta, päiväyksestä ja työn suorittaneesta asentajasta onnistuneen päivityksen jälkeen.</a:t>
            </a:r>
            <a:endParaRPr b="0" lang="fi-FI" sz="1600" spc="-1" strike="noStrike">
              <a:latin typeface="Arial"/>
            </a:endParaRPr>
          </a:p>
          <a:p>
            <a:pPr>
              <a:lnSpc>
                <a:spcPct val="90000"/>
              </a:lnSpc>
              <a:tabLst>
                <a:tab algn="l" pos="0"/>
              </a:tabLst>
            </a:pPr>
            <a:endParaRPr b="0" lang="fi-FI" sz="1600" spc="-1" strike="noStrike">
              <a:latin typeface="Arial"/>
            </a:endParaRPr>
          </a:p>
          <a:p>
            <a:pPr marL="285840" indent="-285480">
              <a:lnSpc>
                <a:spcPct val="90000"/>
              </a:lnSpc>
              <a:buClr>
                <a:srgbClr val="000000"/>
              </a:buClr>
              <a:buFont typeface="Wingdings" charset="2"/>
              <a:buChar char=""/>
              <a:tabLst>
                <a:tab algn="l" pos="0"/>
              </a:tabLst>
            </a:pPr>
            <a:r>
              <a:rPr b="1" lang="fi-FI" sz="1600" spc="-1" strike="noStrike">
                <a:solidFill>
                  <a:srgbClr val="000000"/>
                </a:solidFill>
                <a:latin typeface="Calibri Light"/>
              </a:rPr>
              <a:t>Seurataan säännöllisesti päivitystoiminnon toteutumista</a:t>
            </a:r>
            <a:r>
              <a:rPr b="0" lang="fi-FI" sz="1600" spc="-1" strike="noStrike">
                <a:solidFill>
                  <a:srgbClr val="000000"/>
                </a:solidFill>
                <a:latin typeface="Calibri Light"/>
              </a:rPr>
              <a:t> ja havaitut versionumerot dokumentoidaan, jos järjestelmä päivittää verkkoyhteydellä itse itsensä.. </a:t>
            </a:r>
            <a:endParaRPr b="0" lang="fi-FI" sz="1600" spc="-1" strike="noStrike">
              <a:latin typeface="Arial"/>
            </a:endParaRPr>
          </a:p>
        </p:txBody>
      </p:sp>
    </p:spTree>
  </p:cSld>
  <mc:AlternateContent>
    <mc:Choice Requires="p14">
      <p:transition spd="slow" p14:dur="2000"/>
    </mc:Choice>
    <mc:Fallback>
      <p:transition spd="slow"/>
    </mc:Fallback>
  </mc:AlternateContent>
  <p:timing>
    <p:tnLst>
      <p:par>
        <p:cTn id="88" dur="indefinite" restart="never" nodeType="tmRoot">
          <p:childTnLst>
            <p:seq>
              <p:cTn id="89" dur="indefinite" nodeType="mainSeq">
                <p:childTnLst>
                  <p:par>
                    <p:cTn id="90" fill="hold">
                      <p:stCondLst>
                        <p:cond delay="indefinite"/>
                      </p:stCondLst>
                      <p:childTnLst>
                        <p:par>
                          <p:cTn id="91" fill="hold">
                            <p:stCondLst>
                              <p:cond delay="0"/>
                            </p:stCondLst>
                            <p:childTnLst>
                              <p:par>
                                <p:cTn id="92" nodeType="clickEffect" fill="hold" presetClass="entr" presetID="1">
                                  <p:stCondLst>
                                    <p:cond delay="0"/>
                                  </p:stCondLst>
                                  <p:childTnLst>
                                    <p:set>
                                      <p:cBhvr>
                                        <p:cTn id="93"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1702800" y="365040"/>
            <a:ext cx="9650520" cy="522720"/>
          </a:xfrm>
          <a:prstGeom prst="rect">
            <a:avLst/>
          </a:prstGeom>
          <a:noFill/>
          <a:ln>
            <a:noFill/>
          </a:ln>
        </p:spPr>
        <p:txBody>
          <a:bodyPr anchor="ctr">
            <a:noAutofit/>
          </a:bodyPr>
          <a:p>
            <a:pPr>
              <a:lnSpc>
                <a:spcPct val="90000"/>
              </a:lnSpc>
            </a:pPr>
            <a:r>
              <a:rPr b="1" lang="fi-FI" sz="2800" spc="-1" strike="noStrike">
                <a:solidFill>
                  <a:srgbClr val="000000"/>
                </a:solidFill>
                <a:latin typeface="Calibri Light"/>
              </a:rPr>
              <a:t>Astukri-21 vaatimusta</a:t>
            </a:r>
            <a:endParaRPr b="0" lang="fi-FI" sz="2800" spc="-1" strike="noStrike">
              <a:solidFill>
                <a:srgbClr val="000000"/>
              </a:solidFill>
              <a:latin typeface="Calibri"/>
            </a:endParaRPr>
          </a:p>
        </p:txBody>
      </p:sp>
      <p:sp>
        <p:nvSpPr>
          <p:cNvPr id="347" name="TextShape 2"/>
          <p:cNvSpPr txBox="1"/>
          <p:nvPr/>
        </p:nvSpPr>
        <p:spPr>
          <a:xfrm>
            <a:off x="838080" y="6356520"/>
            <a:ext cx="2742840" cy="364680"/>
          </a:xfrm>
          <a:prstGeom prst="rect">
            <a:avLst/>
          </a:prstGeom>
          <a:noFill/>
          <a:ln>
            <a:noFill/>
          </a:ln>
        </p:spPr>
        <p:txBody>
          <a:bodyPr anchor="ctr">
            <a:noAutofit/>
          </a:bodyPr>
          <a:p>
            <a:pPr>
              <a:lnSpc>
                <a:spcPct val="100000"/>
              </a:lnSpc>
            </a:pPr>
            <a:fld id="{E6D45700-2BB0-4DBD-8B76-EE6F55FD9CEA}" type="datetime1">
              <a:rPr b="0" lang="fi-FI" sz="1200" spc="-1" strike="noStrike">
                <a:solidFill>
                  <a:srgbClr val="8b8b8b"/>
                </a:solidFill>
                <a:latin typeface="Calibri"/>
              </a:rPr>
              <a:t>09.11.2021</a:t>
            </a:fld>
            <a:endParaRPr b="0" lang="fi-FI" sz="1200" spc="-1" strike="noStrike">
              <a:latin typeface="Times New Roman"/>
            </a:endParaRPr>
          </a:p>
        </p:txBody>
      </p:sp>
      <p:sp>
        <p:nvSpPr>
          <p:cNvPr id="348" name="TextShape 3"/>
          <p:cNvSpPr txBox="1"/>
          <p:nvPr/>
        </p:nvSpPr>
        <p:spPr>
          <a:xfrm>
            <a:off x="4038480" y="6356520"/>
            <a:ext cx="4114440" cy="364680"/>
          </a:xfrm>
          <a:prstGeom prst="rect">
            <a:avLst/>
          </a:prstGeom>
          <a:noFill/>
          <a:ln>
            <a:noFill/>
          </a:ln>
        </p:spPr>
        <p:txBody>
          <a:bodyPr anchor="ctr">
            <a:noAutofit/>
          </a:bodyPr>
          <a:p>
            <a:endParaRPr b="0" lang="fi-FI" sz="2400" spc="-1" strike="noStrike">
              <a:latin typeface="Times New Roman"/>
            </a:endParaRPr>
          </a:p>
        </p:txBody>
      </p:sp>
      <p:sp>
        <p:nvSpPr>
          <p:cNvPr id="349"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79AFF646-14CC-48D2-AB9F-E055909E5880}" type="slidenum">
              <a:rPr b="0" lang="fi-FI" sz="1200" spc="-1" strike="noStrike">
                <a:solidFill>
                  <a:srgbClr val="8b8b8b"/>
                </a:solidFill>
                <a:latin typeface="Calibri"/>
              </a:rPr>
              <a:t>&lt;numero&gt;</a:t>
            </a:fld>
            <a:endParaRPr b="0" lang="fi-FI" sz="1200" spc="-1" strike="noStrike">
              <a:latin typeface="Times New Roman"/>
            </a:endParaRPr>
          </a:p>
        </p:txBody>
      </p:sp>
      <p:sp>
        <p:nvSpPr>
          <p:cNvPr id="350" name="CustomShape 5"/>
          <p:cNvSpPr/>
          <p:nvPr/>
        </p:nvSpPr>
        <p:spPr>
          <a:xfrm>
            <a:off x="475920" y="1253520"/>
            <a:ext cx="4583880" cy="496908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Calibri Light"/>
              <a:buAutoNum type="arabicPeriod"/>
            </a:pPr>
            <a:r>
              <a:rPr b="0" lang="fi-FI" sz="2000" spc="-1" strike="noStrike">
                <a:solidFill>
                  <a:srgbClr val="000000"/>
                </a:solidFill>
                <a:latin typeface="Calibri"/>
              </a:rPr>
              <a:t>Asuinkiinteistön turvallisuusauditointikriteeristö (Astukri) on asiantuntijatyökalu, jota voidaan käyttää arvioitaessa asuinkiinteistön kykyä suojata omaa toimintaansa. </a:t>
            </a:r>
            <a:endParaRPr b="0" lang="fi-FI" sz="2000" spc="-1" strike="noStrike">
              <a:latin typeface="Arial"/>
            </a:endParaRPr>
          </a:p>
          <a:p>
            <a:pPr marL="343080" indent="-342720">
              <a:lnSpc>
                <a:spcPct val="100000"/>
              </a:lnSpc>
              <a:buClr>
                <a:srgbClr val="000000"/>
              </a:buClr>
              <a:buFont typeface="Calibri Light"/>
              <a:buAutoNum type="arabicPeriod"/>
            </a:pPr>
            <a:r>
              <a:rPr b="0" lang="fi-FI" sz="2000" spc="-1" strike="noStrike">
                <a:solidFill>
                  <a:srgbClr val="000000"/>
                </a:solidFill>
                <a:latin typeface="Calibri"/>
              </a:rPr>
              <a:t>Astukrin tarkoituksenmukainen käyttö edellyttää tapauskohtaista soveltamista.  </a:t>
            </a:r>
            <a:endParaRPr b="0" lang="fi-FI" sz="2000" spc="-1" strike="noStrike">
              <a:latin typeface="Arial"/>
            </a:endParaRPr>
          </a:p>
          <a:p>
            <a:pPr marL="343080" indent="-342720">
              <a:lnSpc>
                <a:spcPct val="100000"/>
              </a:lnSpc>
              <a:buClr>
                <a:srgbClr val="000000"/>
              </a:buClr>
              <a:buFont typeface="Calibri Light"/>
              <a:buAutoNum type="arabicPeriod"/>
            </a:pPr>
            <a:r>
              <a:rPr b="0" lang="fi-FI" sz="2000" spc="-1" strike="noStrike">
                <a:solidFill>
                  <a:srgbClr val="000000"/>
                </a:solidFill>
                <a:latin typeface="Calibri"/>
              </a:rPr>
              <a:t>Astukria voidaan käyttää auditointityökaluna arvioitaessa kiinteistön kyberturvallisuusjärjestelyjen toteutumista olemassa olevassa palveluverkostossa tai sen muutostilanteessa. </a:t>
            </a:r>
            <a:endParaRPr b="0" lang="fi-FI" sz="2000" spc="-1" strike="noStrike">
              <a:latin typeface="Arial"/>
            </a:endParaRPr>
          </a:p>
        </p:txBody>
      </p:sp>
      <p:pic>
        <p:nvPicPr>
          <p:cNvPr id="351" name="Kuva 10" descr=""/>
          <p:cNvPicPr/>
          <p:nvPr/>
        </p:nvPicPr>
        <p:blipFill>
          <a:blip r:embed="rId1"/>
          <a:stretch/>
        </p:blipFill>
        <p:spPr>
          <a:xfrm>
            <a:off x="5507640" y="0"/>
            <a:ext cx="6684120" cy="67903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2447280" y="228600"/>
            <a:ext cx="8906040" cy="439560"/>
          </a:xfrm>
          <a:prstGeom prst="rect">
            <a:avLst/>
          </a:prstGeom>
          <a:noFill/>
          <a:ln>
            <a:noFill/>
          </a:ln>
        </p:spPr>
        <p:txBody>
          <a:bodyPr anchor="ctr">
            <a:normAutofit/>
          </a:bodyPr>
          <a:p>
            <a:pPr>
              <a:lnSpc>
                <a:spcPct val="90000"/>
              </a:lnSpc>
            </a:pPr>
            <a:r>
              <a:rPr b="1" lang="fi-FI" sz="2800" spc="-1" strike="noStrike">
                <a:solidFill>
                  <a:srgbClr val="000000"/>
                </a:solidFill>
                <a:latin typeface="Calibri Light"/>
              </a:rPr>
              <a:t>Kyberturvallisuuden todentaminen – Valtiollinen toimija</a:t>
            </a:r>
            <a:endParaRPr b="0" lang="fi-FI" sz="2800" spc="-1" strike="noStrike">
              <a:solidFill>
                <a:srgbClr val="000000"/>
              </a:solidFill>
              <a:latin typeface="Calibri"/>
            </a:endParaRPr>
          </a:p>
        </p:txBody>
      </p:sp>
      <p:sp>
        <p:nvSpPr>
          <p:cNvPr id="353" name="TextShape 2"/>
          <p:cNvSpPr txBox="1"/>
          <p:nvPr/>
        </p:nvSpPr>
        <p:spPr>
          <a:xfrm>
            <a:off x="838080" y="6356520"/>
            <a:ext cx="2742840" cy="364680"/>
          </a:xfrm>
          <a:prstGeom prst="rect">
            <a:avLst/>
          </a:prstGeom>
          <a:noFill/>
          <a:ln>
            <a:noFill/>
          </a:ln>
        </p:spPr>
        <p:txBody>
          <a:bodyPr anchor="ctr">
            <a:noAutofit/>
          </a:bodyPr>
          <a:p>
            <a:pPr>
              <a:lnSpc>
                <a:spcPct val="100000"/>
              </a:lnSpc>
            </a:pPr>
            <a:fld id="{2185642E-C6B3-4D11-837C-7085825D6C77}" type="datetime1">
              <a:rPr b="0" lang="fi-FI" sz="1200" spc="-1" strike="noStrike">
                <a:solidFill>
                  <a:srgbClr val="8b8b8b"/>
                </a:solidFill>
                <a:latin typeface="Calibri"/>
              </a:rPr>
              <a:t>09.11.2021</a:t>
            </a:fld>
            <a:endParaRPr b="0" lang="fi-FI" sz="1200" spc="-1" strike="noStrike">
              <a:latin typeface="Times New Roman"/>
            </a:endParaRPr>
          </a:p>
        </p:txBody>
      </p:sp>
      <p:sp>
        <p:nvSpPr>
          <p:cNvPr id="354"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9DA69C93-BF83-41E7-A60C-5ECE26314035}" type="slidenum">
              <a:rPr b="0" lang="fi-FI" sz="1200" spc="-1" strike="noStrike">
                <a:solidFill>
                  <a:srgbClr val="8b8b8b"/>
                </a:solidFill>
                <a:latin typeface="Calibri"/>
              </a:rPr>
              <a:t>&lt;numero&gt;</a:t>
            </a:fld>
            <a:endParaRPr b="0" lang="fi-FI" sz="1200" spc="-1" strike="noStrike">
              <a:latin typeface="Times New Roman"/>
            </a:endParaRPr>
          </a:p>
        </p:txBody>
      </p:sp>
      <p:sp>
        <p:nvSpPr>
          <p:cNvPr id="355" name="CustomShape 4"/>
          <p:cNvSpPr/>
          <p:nvPr/>
        </p:nvSpPr>
        <p:spPr>
          <a:xfrm>
            <a:off x="6030000" y="1318320"/>
            <a:ext cx="3285720" cy="993960"/>
          </a:xfrm>
          <a:prstGeom prst="bentConnector2">
            <a:avLst/>
          </a:prstGeom>
          <a:noFill/>
          <a:ln w="57240">
            <a:solidFill>
              <a:srgbClr val="ff0000"/>
            </a:solidFill>
            <a:tailEnd len="med" type="triangle" w="med"/>
          </a:ln>
        </p:spPr>
        <p:style>
          <a:lnRef idx="1">
            <a:schemeClr val="accent1"/>
          </a:lnRef>
          <a:fillRef idx="0">
            <a:schemeClr val="accent1"/>
          </a:fillRef>
          <a:effectRef idx="0">
            <a:schemeClr val="accent1"/>
          </a:effectRef>
          <a:fontRef idx="minor"/>
        </p:style>
      </p:sp>
      <p:pic>
        <p:nvPicPr>
          <p:cNvPr id="356" name="Kuva 7" descr=""/>
          <p:cNvPicPr/>
          <p:nvPr/>
        </p:nvPicPr>
        <p:blipFill>
          <a:blip r:embed="rId1"/>
          <a:stretch/>
        </p:blipFill>
        <p:spPr>
          <a:xfrm>
            <a:off x="38880" y="945000"/>
            <a:ext cx="5990760" cy="4066920"/>
          </a:xfrm>
          <a:prstGeom prst="rect">
            <a:avLst/>
          </a:prstGeom>
          <a:ln>
            <a:noFill/>
          </a:ln>
        </p:spPr>
      </p:pic>
      <p:pic>
        <p:nvPicPr>
          <p:cNvPr id="357" name="Kuva 6" descr=""/>
          <p:cNvPicPr/>
          <p:nvPr/>
        </p:nvPicPr>
        <p:blipFill>
          <a:blip r:embed="rId2"/>
          <a:stretch/>
        </p:blipFill>
        <p:spPr>
          <a:xfrm>
            <a:off x="1855080" y="2312640"/>
            <a:ext cx="10482840" cy="4545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TextShape 1"/>
          <p:cNvSpPr txBox="1"/>
          <p:nvPr/>
        </p:nvSpPr>
        <p:spPr>
          <a:xfrm>
            <a:off x="2447280" y="228600"/>
            <a:ext cx="8906040" cy="439560"/>
          </a:xfrm>
          <a:prstGeom prst="rect">
            <a:avLst/>
          </a:prstGeom>
          <a:noFill/>
          <a:ln>
            <a:noFill/>
          </a:ln>
        </p:spPr>
        <p:txBody>
          <a:bodyPr anchor="ctr">
            <a:normAutofit/>
          </a:bodyPr>
          <a:p>
            <a:pPr>
              <a:lnSpc>
                <a:spcPct val="90000"/>
              </a:lnSpc>
            </a:pPr>
            <a:r>
              <a:rPr b="1" lang="fi-FI" sz="2800" spc="-1" strike="noStrike">
                <a:solidFill>
                  <a:srgbClr val="000000"/>
                </a:solidFill>
                <a:latin typeface="Calibri Light"/>
              </a:rPr>
              <a:t>Kyberturvallisuuden todentaminen – Kansainvälinen toimija</a:t>
            </a:r>
            <a:endParaRPr b="0" lang="fi-FI" sz="2800" spc="-1" strike="noStrike">
              <a:solidFill>
                <a:srgbClr val="000000"/>
              </a:solidFill>
              <a:latin typeface="Calibri"/>
            </a:endParaRPr>
          </a:p>
        </p:txBody>
      </p:sp>
      <p:sp>
        <p:nvSpPr>
          <p:cNvPr id="359" name="TextShape 2"/>
          <p:cNvSpPr txBox="1"/>
          <p:nvPr/>
        </p:nvSpPr>
        <p:spPr>
          <a:xfrm>
            <a:off x="838080" y="6356520"/>
            <a:ext cx="2742840" cy="364680"/>
          </a:xfrm>
          <a:prstGeom prst="rect">
            <a:avLst/>
          </a:prstGeom>
          <a:noFill/>
          <a:ln>
            <a:noFill/>
          </a:ln>
        </p:spPr>
        <p:txBody>
          <a:bodyPr anchor="ctr">
            <a:noAutofit/>
          </a:bodyPr>
          <a:p>
            <a:pPr>
              <a:lnSpc>
                <a:spcPct val="100000"/>
              </a:lnSpc>
            </a:pPr>
            <a:fld id="{EAA5534A-9300-46D0-B446-4D61B6B2CC89}" type="datetime1">
              <a:rPr b="0" lang="fi-FI" sz="1200" spc="-1" strike="noStrike">
                <a:solidFill>
                  <a:srgbClr val="8b8b8b"/>
                </a:solidFill>
                <a:latin typeface="Calibri"/>
              </a:rPr>
              <a:t>09.11.2021</a:t>
            </a:fld>
            <a:endParaRPr b="0" lang="fi-FI" sz="1200" spc="-1" strike="noStrike">
              <a:latin typeface="Times New Roman"/>
            </a:endParaRPr>
          </a:p>
        </p:txBody>
      </p:sp>
      <p:sp>
        <p:nvSpPr>
          <p:cNvPr id="360"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63278249-A371-448C-A7C9-2EC122DC5DC2}" type="slidenum">
              <a:rPr b="0" lang="fi-FI" sz="1200" spc="-1" strike="noStrike">
                <a:solidFill>
                  <a:srgbClr val="8b8b8b"/>
                </a:solidFill>
                <a:latin typeface="Calibri"/>
              </a:rPr>
              <a:t>&lt;numero&gt;</a:t>
            </a:fld>
            <a:endParaRPr b="0" lang="fi-FI" sz="1200" spc="-1" strike="noStrike">
              <a:latin typeface="Times New Roman"/>
            </a:endParaRPr>
          </a:p>
        </p:txBody>
      </p:sp>
      <p:sp>
        <p:nvSpPr>
          <p:cNvPr id="361" name="CustomShape 4"/>
          <p:cNvSpPr/>
          <p:nvPr/>
        </p:nvSpPr>
        <p:spPr>
          <a:xfrm>
            <a:off x="6095880" y="1254600"/>
            <a:ext cx="981720" cy="937080"/>
          </a:xfrm>
          <a:prstGeom prst="bentConnector2">
            <a:avLst/>
          </a:prstGeom>
          <a:noFill/>
          <a:ln w="57240">
            <a:solidFill>
              <a:srgbClr val="ff0000"/>
            </a:solidFill>
            <a:tailEnd len="med" type="triangle" w="med"/>
          </a:ln>
        </p:spPr>
        <p:style>
          <a:lnRef idx="1">
            <a:schemeClr val="accent1"/>
          </a:lnRef>
          <a:fillRef idx="0">
            <a:schemeClr val="accent1"/>
          </a:fillRef>
          <a:effectRef idx="0">
            <a:schemeClr val="accent1"/>
          </a:effectRef>
          <a:fontRef idx="minor"/>
        </p:style>
      </p:sp>
      <p:pic>
        <p:nvPicPr>
          <p:cNvPr id="362" name="Kuva 10" descr=""/>
          <p:cNvPicPr/>
          <p:nvPr/>
        </p:nvPicPr>
        <p:blipFill>
          <a:blip r:embed="rId1"/>
          <a:stretch/>
        </p:blipFill>
        <p:spPr>
          <a:xfrm>
            <a:off x="78480" y="966240"/>
            <a:ext cx="6695280" cy="5298480"/>
          </a:xfrm>
          <a:prstGeom prst="rect">
            <a:avLst/>
          </a:prstGeom>
          <a:ln>
            <a:noFill/>
          </a:ln>
        </p:spPr>
      </p:pic>
      <p:pic>
        <p:nvPicPr>
          <p:cNvPr id="363" name="Kuva 7" descr=""/>
          <p:cNvPicPr/>
          <p:nvPr/>
        </p:nvPicPr>
        <p:blipFill>
          <a:blip r:embed="rId2"/>
          <a:stretch/>
        </p:blipFill>
        <p:spPr>
          <a:xfrm>
            <a:off x="2041560" y="2192040"/>
            <a:ext cx="10073160" cy="463212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2447280" y="228600"/>
            <a:ext cx="7716960" cy="439560"/>
          </a:xfrm>
          <a:prstGeom prst="rect">
            <a:avLst/>
          </a:prstGeom>
          <a:noFill/>
          <a:ln>
            <a:noFill/>
          </a:ln>
        </p:spPr>
        <p:txBody>
          <a:bodyPr anchor="ctr">
            <a:normAutofit/>
          </a:bodyPr>
          <a:p>
            <a:pPr>
              <a:lnSpc>
                <a:spcPct val="90000"/>
              </a:lnSpc>
            </a:pPr>
            <a:r>
              <a:rPr b="1" lang="fi-FI" sz="2800" spc="-1" strike="noStrike">
                <a:solidFill>
                  <a:srgbClr val="000000"/>
                </a:solidFill>
                <a:latin typeface="Calibri Light"/>
              </a:rPr>
              <a:t>Kyberturvallisuuden todentaminen – INSIDER</a:t>
            </a:r>
            <a:endParaRPr b="0" lang="fi-FI" sz="2800" spc="-1" strike="noStrike">
              <a:solidFill>
                <a:srgbClr val="000000"/>
              </a:solidFill>
              <a:latin typeface="Calibri"/>
            </a:endParaRPr>
          </a:p>
        </p:txBody>
      </p:sp>
      <p:sp>
        <p:nvSpPr>
          <p:cNvPr id="365" name="TextShape 2"/>
          <p:cNvSpPr txBox="1"/>
          <p:nvPr/>
        </p:nvSpPr>
        <p:spPr>
          <a:xfrm>
            <a:off x="838080" y="6356520"/>
            <a:ext cx="2742840" cy="364680"/>
          </a:xfrm>
          <a:prstGeom prst="rect">
            <a:avLst/>
          </a:prstGeom>
          <a:noFill/>
          <a:ln>
            <a:noFill/>
          </a:ln>
        </p:spPr>
        <p:txBody>
          <a:bodyPr anchor="ctr">
            <a:noAutofit/>
          </a:bodyPr>
          <a:p>
            <a:pPr>
              <a:lnSpc>
                <a:spcPct val="100000"/>
              </a:lnSpc>
            </a:pPr>
            <a:fld id="{3FA4FF59-4372-4519-B82D-056C4955B23D}" type="datetime1">
              <a:rPr b="0" lang="fi-FI" sz="1200" spc="-1" strike="noStrike">
                <a:solidFill>
                  <a:srgbClr val="8b8b8b"/>
                </a:solidFill>
                <a:latin typeface="Calibri"/>
              </a:rPr>
              <a:t>09.11.2021</a:t>
            </a:fld>
            <a:endParaRPr b="0" lang="fi-FI" sz="1200" spc="-1" strike="noStrike">
              <a:latin typeface="Times New Roman"/>
            </a:endParaRPr>
          </a:p>
        </p:txBody>
      </p:sp>
      <p:sp>
        <p:nvSpPr>
          <p:cNvPr id="366"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ACA47ADA-0A68-4D82-A896-E107DE831262}" type="slidenum">
              <a:rPr b="0" lang="fi-FI" sz="1200" spc="-1" strike="noStrike">
                <a:solidFill>
                  <a:srgbClr val="8b8b8b"/>
                </a:solidFill>
                <a:latin typeface="Calibri"/>
              </a:rPr>
              <a:t>&lt;numero&gt;</a:t>
            </a:fld>
            <a:endParaRPr b="0" lang="fi-FI" sz="1200" spc="-1" strike="noStrike">
              <a:latin typeface="Times New Roman"/>
            </a:endParaRPr>
          </a:p>
        </p:txBody>
      </p:sp>
      <p:pic>
        <p:nvPicPr>
          <p:cNvPr id="367" name="Kuva 11" descr=""/>
          <p:cNvPicPr/>
          <p:nvPr/>
        </p:nvPicPr>
        <p:blipFill>
          <a:blip r:embed="rId1"/>
          <a:stretch/>
        </p:blipFill>
        <p:spPr>
          <a:xfrm>
            <a:off x="0" y="1796760"/>
            <a:ext cx="7006680" cy="5060880"/>
          </a:xfrm>
          <a:prstGeom prst="rect">
            <a:avLst/>
          </a:prstGeom>
          <a:ln>
            <a:noFill/>
          </a:ln>
        </p:spPr>
      </p:pic>
      <p:pic>
        <p:nvPicPr>
          <p:cNvPr id="368" name="Kuva 16" descr=""/>
          <p:cNvPicPr/>
          <p:nvPr/>
        </p:nvPicPr>
        <p:blipFill>
          <a:blip r:embed="rId2"/>
          <a:stretch/>
        </p:blipFill>
        <p:spPr>
          <a:xfrm>
            <a:off x="2977200" y="1007280"/>
            <a:ext cx="9214560" cy="5850360"/>
          </a:xfrm>
          <a:prstGeom prst="rect">
            <a:avLst/>
          </a:prstGeom>
          <a:ln>
            <a:noFill/>
          </a:ln>
        </p:spPr>
      </p:pic>
      <p:sp>
        <p:nvSpPr>
          <p:cNvPr id="369" name="CustomShape 4"/>
          <p:cNvSpPr/>
          <p:nvPr/>
        </p:nvSpPr>
        <p:spPr>
          <a:xfrm flipV="1">
            <a:off x="1190880" y="1431360"/>
            <a:ext cx="1785960" cy="363960"/>
          </a:xfrm>
          <a:prstGeom prst="bentConnector3">
            <a:avLst>
              <a:gd name="adj1" fmla="val -1190"/>
            </a:avLst>
          </a:prstGeom>
          <a:noFill/>
          <a:ln w="57240">
            <a:solidFill>
              <a:srgbClr val="ff0000"/>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2447280" y="228600"/>
            <a:ext cx="8906040" cy="439560"/>
          </a:xfrm>
          <a:prstGeom prst="rect">
            <a:avLst/>
          </a:prstGeom>
          <a:noFill/>
          <a:ln>
            <a:noFill/>
          </a:ln>
        </p:spPr>
        <p:txBody>
          <a:bodyPr anchor="ctr">
            <a:normAutofit/>
          </a:bodyPr>
          <a:p>
            <a:pPr>
              <a:lnSpc>
                <a:spcPct val="90000"/>
              </a:lnSpc>
            </a:pPr>
            <a:r>
              <a:rPr b="1" lang="fi-FI" sz="2800" spc="-1" strike="noStrike">
                <a:solidFill>
                  <a:srgbClr val="000000"/>
                </a:solidFill>
                <a:latin typeface="Calibri Light"/>
              </a:rPr>
              <a:t>Kyberturvallisuuden todentaminen – HAKKERI</a:t>
            </a:r>
            <a:endParaRPr b="0" lang="fi-FI" sz="2800" spc="-1" strike="noStrike">
              <a:solidFill>
                <a:srgbClr val="000000"/>
              </a:solidFill>
              <a:latin typeface="Calibri"/>
            </a:endParaRPr>
          </a:p>
        </p:txBody>
      </p:sp>
      <p:sp>
        <p:nvSpPr>
          <p:cNvPr id="371" name="TextShape 2"/>
          <p:cNvSpPr txBox="1"/>
          <p:nvPr/>
        </p:nvSpPr>
        <p:spPr>
          <a:xfrm>
            <a:off x="838080" y="6356520"/>
            <a:ext cx="2742840" cy="364680"/>
          </a:xfrm>
          <a:prstGeom prst="rect">
            <a:avLst/>
          </a:prstGeom>
          <a:noFill/>
          <a:ln>
            <a:noFill/>
          </a:ln>
        </p:spPr>
        <p:txBody>
          <a:bodyPr anchor="ctr">
            <a:noAutofit/>
          </a:bodyPr>
          <a:p>
            <a:pPr>
              <a:lnSpc>
                <a:spcPct val="100000"/>
              </a:lnSpc>
            </a:pPr>
            <a:fld id="{FD572E1A-29FA-4103-9FE5-E4B1319EA387}" type="datetime1">
              <a:rPr b="0" lang="fi-FI" sz="1200" spc="-1" strike="noStrike">
                <a:solidFill>
                  <a:srgbClr val="8b8b8b"/>
                </a:solidFill>
                <a:latin typeface="Calibri"/>
              </a:rPr>
              <a:t>09.11.2021</a:t>
            </a:fld>
            <a:endParaRPr b="0" lang="fi-FI" sz="1200" spc="-1" strike="noStrike">
              <a:latin typeface="Times New Roman"/>
            </a:endParaRPr>
          </a:p>
        </p:txBody>
      </p:sp>
      <p:sp>
        <p:nvSpPr>
          <p:cNvPr id="372"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851ED274-A854-4C2C-8C80-FAA92B976091}" type="slidenum">
              <a:rPr b="0" lang="fi-FI" sz="1200" spc="-1" strike="noStrike">
                <a:solidFill>
                  <a:srgbClr val="8b8b8b"/>
                </a:solidFill>
                <a:latin typeface="Calibri"/>
              </a:rPr>
              <a:t>&lt;numero&gt;</a:t>
            </a:fld>
            <a:endParaRPr b="0" lang="fi-FI" sz="1200" spc="-1" strike="noStrike">
              <a:latin typeface="Times New Roman"/>
            </a:endParaRPr>
          </a:p>
        </p:txBody>
      </p:sp>
      <p:sp>
        <p:nvSpPr>
          <p:cNvPr id="373" name="CustomShape 4"/>
          <p:cNvSpPr/>
          <p:nvPr/>
        </p:nvSpPr>
        <p:spPr>
          <a:xfrm>
            <a:off x="6095880" y="1254600"/>
            <a:ext cx="1338120" cy="1018440"/>
          </a:xfrm>
          <a:prstGeom prst="bentConnector2">
            <a:avLst/>
          </a:prstGeom>
          <a:noFill/>
          <a:ln w="57240">
            <a:solidFill>
              <a:srgbClr val="ff0000"/>
            </a:solidFill>
            <a:tailEnd len="med" type="triangle" w="med"/>
          </a:ln>
        </p:spPr>
        <p:style>
          <a:lnRef idx="1">
            <a:schemeClr val="accent1"/>
          </a:lnRef>
          <a:fillRef idx="0">
            <a:schemeClr val="accent1"/>
          </a:fillRef>
          <a:effectRef idx="0">
            <a:schemeClr val="accent1"/>
          </a:effectRef>
          <a:fontRef idx="minor"/>
        </p:style>
      </p:sp>
      <p:pic>
        <p:nvPicPr>
          <p:cNvPr id="374" name="Kuva 10" descr=""/>
          <p:cNvPicPr/>
          <p:nvPr/>
        </p:nvPicPr>
        <p:blipFill>
          <a:blip r:embed="rId1"/>
          <a:stretch/>
        </p:blipFill>
        <p:spPr>
          <a:xfrm>
            <a:off x="78480" y="966240"/>
            <a:ext cx="6695280" cy="5298480"/>
          </a:xfrm>
          <a:prstGeom prst="rect">
            <a:avLst/>
          </a:prstGeom>
          <a:ln>
            <a:noFill/>
          </a:ln>
        </p:spPr>
      </p:pic>
      <p:pic>
        <p:nvPicPr>
          <p:cNvPr id="375" name="Kuva 2" descr=""/>
          <p:cNvPicPr/>
          <p:nvPr/>
        </p:nvPicPr>
        <p:blipFill>
          <a:blip r:embed="rId2"/>
          <a:stretch/>
        </p:blipFill>
        <p:spPr>
          <a:xfrm>
            <a:off x="2762640" y="2273400"/>
            <a:ext cx="9343800" cy="44478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Shape 1"/>
          <p:cNvSpPr txBox="1"/>
          <p:nvPr/>
        </p:nvSpPr>
        <p:spPr>
          <a:xfrm>
            <a:off x="1702800" y="365040"/>
            <a:ext cx="9650520" cy="522720"/>
          </a:xfrm>
          <a:prstGeom prst="rect">
            <a:avLst/>
          </a:prstGeom>
          <a:noFill/>
          <a:ln>
            <a:noFill/>
          </a:ln>
        </p:spPr>
        <p:txBody>
          <a:bodyPr anchor="ctr">
            <a:noAutofit/>
          </a:bodyPr>
          <a:p>
            <a:pPr>
              <a:lnSpc>
                <a:spcPct val="90000"/>
              </a:lnSpc>
            </a:pPr>
            <a:r>
              <a:rPr b="1" lang="fi-FI" sz="2800" spc="-1" strike="noStrike">
                <a:solidFill>
                  <a:srgbClr val="000000"/>
                </a:solidFill>
                <a:latin typeface="Calibri Light"/>
              </a:rPr>
              <a:t>Lopuksi</a:t>
            </a:r>
            <a:endParaRPr b="0" lang="fi-FI" sz="2800" spc="-1" strike="noStrike">
              <a:solidFill>
                <a:srgbClr val="000000"/>
              </a:solidFill>
              <a:latin typeface="Calibri"/>
            </a:endParaRPr>
          </a:p>
        </p:txBody>
      </p:sp>
      <p:sp>
        <p:nvSpPr>
          <p:cNvPr id="377" name="TextShape 2"/>
          <p:cNvSpPr txBox="1"/>
          <p:nvPr/>
        </p:nvSpPr>
        <p:spPr>
          <a:xfrm>
            <a:off x="838080" y="6356520"/>
            <a:ext cx="2742840" cy="364680"/>
          </a:xfrm>
          <a:prstGeom prst="rect">
            <a:avLst/>
          </a:prstGeom>
          <a:noFill/>
          <a:ln>
            <a:noFill/>
          </a:ln>
        </p:spPr>
        <p:txBody>
          <a:bodyPr anchor="ctr">
            <a:noAutofit/>
          </a:bodyPr>
          <a:p>
            <a:pPr>
              <a:lnSpc>
                <a:spcPct val="100000"/>
              </a:lnSpc>
            </a:pPr>
            <a:fld id="{21A0FDE0-365E-485E-8FEF-626B8FA35761}" type="datetime1">
              <a:rPr b="0" lang="fi-FI" sz="1200" spc="-1" strike="noStrike">
                <a:solidFill>
                  <a:srgbClr val="8b8b8b"/>
                </a:solidFill>
                <a:latin typeface="Calibri"/>
              </a:rPr>
              <a:t>09.11.2021</a:t>
            </a:fld>
            <a:endParaRPr b="0" lang="fi-FI" sz="1200" spc="-1" strike="noStrike">
              <a:latin typeface="Times New Roman"/>
            </a:endParaRPr>
          </a:p>
        </p:txBody>
      </p:sp>
      <p:sp>
        <p:nvSpPr>
          <p:cNvPr id="378"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320197C1-10D9-435F-A0B0-2BA17A4A53D2}" type="slidenum">
              <a:rPr b="0" lang="fi-FI" sz="1200" spc="-1" strike="noStrike">
                <a:solidFill>
                  <a:srgbClr val="8b8b8b"/>
                </a:solidFill>
                <a:latin typeface="Calibri"/>
              </a:rPr>
              <a:t>&lt;numero&gt;</a:t>
            </a:fld>
            <a:endParaRPr b="0" lang="fi-FI" sz="1200" spc="-1" strike="noStrike">
              <a:latin typeface="Times New Roman"/>
            </a:endParaRPr>
          </a:p>
        </p:txBody>
      </p:sp>
      <p:pic>
        <p:nvPicPr>
          <p:cNvPr id="379" name="Kuva 6" descr=""/>
          <p:cNvPicPr/>
          <p:nvPr/>
        </p:nvPicPr>
        <p:blipFill>
          <a:blip r:embed="rId1"/>
          <a:stretch/>
        </p:blipFill>
        <p:spPr>
          <a:xfrm>
            <a:off x="209880" y="1324800"/>
            <a:ext cx="3999240" cy="2103840"/>
          </a:xfrm>
          <a:prstGeom prst="rect">
            <a:avLst/>
          </a:prstGeom>
          <a:ln>
            <a:noFill/>
          </a:ln>
        </p:spPr>
      </p:pic>
      <p:pic>
        <p:nvPicPr>
          <p:cNvPr id="380" name="Kuva 7" descr=""/>
          <p:cNvPicPr/>
          <p:nvPr/>
        </p:nvPicPr>
        <p:blipFill>
          <a:blip r:embed="rId2"/>
          <a:stretch/>
        </p:blipFill>
        <p:spPr>
          <a:xfrm>
            <a:off x="9633240" y="3764880"/>
            <a:ext cx="2041200" cy="1775160"/>
          </a:xfrm>
          <a:prstGeom prst="rect">
            <a:avLst/>
          </a:prstGeom>
          <a:ln>
            <a:noFill/>
          </a:ln>
        </p:spPr>
      </p:pic>
      <p:pic>
        <p:nvPicPr>
          <p:cNvPr id="381" name="Kuva 8" descr=""/>
          <p:cNvPicPr/>
          <p:nvPr/>
        </p:nvPicPr>
        <p:blipFill>
          <a:blip r:embed="rId3"/>
          <a:stretch/>
        </p:blipFill>
        <p:spPr>
          <a:xfrm>
            <a:off x="517320" y="4312440"/>
            <a:ext cx="1712160" cy="1712160"/>
          </a:xfrm>
          <a:prstGeom prst="rect">
            <a:avLst/>
          </a:prstGeom>
          <a:ln>
            <a:noFill/>
          </a:ln>
        </p:spPr>
      </p:pic>
      <p:pic>
        <p:nvPicPr>
          <p:cNvPr id="382" name="Kuva 9" descr=""/>
          <p:cNvPicPr/>
          <p:nvPr/>
        </p:nvPicPr>
        <p:blipFill>
          <a:blip r:embed="rId4"/>
          <a:stretch/>
        </p:blipFill>
        <p:spPr>
          <a:xfrm>
            <a:off x="9558720" y="365040"/>
            <a:ext cx="1794600" cy="1953720"/>
          </a:xfrm>
          <a:prstGeom prst="rect">
            <a:avLst/>
          </a:prstGeom>
          <a:ln>
            <a:noFill/>
          </a:ln>
        </p:spPr>
      </p:pic>
      <p:pic>
        <p:nvPicPr>
          <p:cNvPr id="383" name="Kuva 10" descr=""/>
          <p:cNvPicPr/>
          <p:nvPr/>
        </p:nvPicPr>
        <p:blipFill>
          <a:blip r:embed="rId5"/>
          <a:stretch/>
        </p:blipFill>
        <p:spPr>
          <a:xfrm>
            <a:off x="4267800" y="245520"/>
            <a:ext cx="4003200" cy="4066560"/>
          </a:xfrm>
          <a:prstGeom prst="rect">
            <a:avLst/>
          </a:prstGeom>
          <a:ln>
            <a:noFill/>
          </a:ln>
        </p:spPr>
      </p:pic>
      <p:sp>
        <p:nvSpPr>
          <p:cNvPr id="384" name="CustomShape 4"/>
          <p:cNvSpPr/>
          <p:nvPr/>
        </p:nvSpPr>
        <p:spPr>
          <a:xfrm>
            <a:off x="2522880" y="4749120"/>
            <a:ext cx="6816960" cy="1351080"/>
          </a:xfrm>
          <a:prstGeom prst="rect">
            <a:avLst/>
          </a:prstGeom>
          <a:noFill/>
          <a:ln>
            <a:noFill/>
          </a:ln>
        </p:spPr>
        <p:style>
          <a:lnRef idx="0"/>
          <a:fillRef idx="0"/>
          <a:effectRef idx="0"/>
          <a:fontRef idx="minor"/>
        </p:style>
        <p:txBody>
          <a:bodyPr lIns="90000" rIns="90000" tIns="45000" bIns="45000">
            <a:spAutoFit/>
          </a:bodyPr>
          <a:p>
            <a:pPr>
              <a:lnSpc>
                <a:spcPct val="115000"/>
              </a:lnSpc>
              <a:spcBef>
                <a:spcPts val="300"/>
              </a:spcBef>
              <a:spcAft>
                <a:spcPts val="601"/>
              </a:spcAft>
            </a:pPr>
            <a:r>
              <a:rPr b="0" lang="fi-FI" sz="1800" spc="-1" strike="noStrike">
                <a:solidFill>
                  <a:srgbClr val="000000"/>
                </a:solidFill>
                <a:latin typeface="Arial"/>
                <a:ea typeface="Calibri"/>
              </a:rPr>
              <a:t>Turvallisuusriskien hallinnalla on pyrittävä toteuttamaan turvatoimien yhdistelmä, jolla saadaan aikaan tyydyttävä tasapaino käyttäjien vaatimusten, kustannusten ja turvallisuuteen kohdistuvan jäännösriskin välillä.</a:t>
            </a:r>
            <a:endParaRPr b="0" lang="fi-FI"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1117440" y="2286000"/>
            <a:ext cx="10616760" cy="3701880"/>
          </a:xfrm>
          <a:prstGeom prst="rect">
            <a:avLst/>
          </a:prstGeom>
          <a:noFill/>
          <a:ln>
            <a:noFill/>
          </a:ln>
        </p:spPr>
        <p:style>
          <a:lnRef idx="0"/>
          <a:fillRef idx="0"/>
          <a:effectRef idx="0"/>
          <a:fontRef idx="minor"/>
        </p:style>
        <p:txBody>
          <a:bodyPr lIns="90000" rIns="90000" tIns="45000" bIns="45000">
            <a:spAutoFit/>
          </a:bodyPr>
          <a:p>
            <a:pPr>
              <a:lnSpc>
                <a:spcPct val="115000"/>
              </a:lnSpc>
              <a:spcBef>
                <a:spcPts val="300"/>
              </a:spcBef>
              <a:spcAft>
                <a:spcPts val="601"/>
              </a:spcAft>
            </a:pPr>
            <a:r>
              <a:rPr b="1" lang="fi-FI" sz="1800" spc="-1" strike="noStrike">
                <a:solidFill>
                  <a:srgbClr val="000000"/>
                </a:solidFill>
                <a:latin typeface="Arial"/>
                <a:ea typeface="Calibri"/>
              </a:rPr>
              <a:t>Kyberuhka, </a:t>
            </a:r>
            <a:r>
              <a:rPr b="0" lang="fi-FI" sz="1800" spc="-1" strike="noStrike">
                <a:solidFill>
                  <a:srgbClr val="000000"/>
                </a:solidFill>
                <a:latin typeface="Arial"/>
                <a:ea typeface="Calibri"/>
              </a:rPr>
              <a:t>Kyberuhkalla tarkoitetaan erilaisia internetissä piileviä vaaroja, kuten tietomurtoja, huijauksia, kiristyksiä, palvelunestohyökkäyksiä, viruksia ja muita luvattomia tunkeutujia.</a:t>
            </a:r>
            <a:endParaRPr b="0" lang="fi-FI" sz="1800" spc="-1" strike="noStrike">
              <a:latin typeface="Arial"/>
            </a:endParaRPr>
          </a:p>
          <a:p>
            <a:pPr>
              <a:lnSpc>
                <a:spcPct val="115000"/>
              </a:lnSpc>
              <a:spcBef>
                <a:spcPts val="300"/>
              </a:spcBef>
              <a:spcAft>
                <a:spcPts val="601"/>
              </a:spcAft>
            </a:pPr>
            <a:endParaRPr b="0" lang="fi-FI" sz="1800" spc="-1" strike="noStrike">
              <a:latin typeface="Arial"/>
            </a:endParaRPr>
          </a:p>
          <a:p>
            <a:pPr>
              <a:lnSpc>
                <a:spcPct val="115000"/>
              </a:lnSpc>
              <a:spcBef>
                <a:spcPts val="300"/>
              </a:spcBef>
              <a:spcAft>
                <a:spcPts val="601"/>
              </a:spcAft>
            </a:pPr>
            <a:r>
              <a:rPr b="1" lang="fi-FI" sz="1800" spc="-1" strike="noStrike">
                <a:solidFill>
                  <a:srgbClr val="000000"/>
                </a:solidFill>
                <a:latin typeface="Arial"/>
                <a:ea typeface="Calibri"/>
              </a:rPr>
              <a:t>Kyberturvallisuus, </a:t>
            </a:r>
            <a:r>
              <a:rPr b="0" lang="fi-FI" sz="1800" spc="-1" strike="noStrike">
                <a:solidFill>
                  <a:srgbClr val="000000"/>
                </a:solidFill>
                <a:latin typeface="Arial"/>
                <a:ea typeface="Calibri"/>
              </a:rPr>
              <a:t>Kyberturvallisuus asuinkiinteistössä varmistaa kriittisen infrastruktuurin (sähkön ja veden jakelu, lämmitys ja ilmastointi, katuvalaistus, liikenteen ohjaus, tietoverkot ja matkapuhelut, pankkien rahaliikenne ym.) toimivuuden. </a:t>
            </a:r>
            <a:endParaRPr b="0" lang="fi-FI" sz="1800" spc="-1" strike="noStrike">
              <a:latin typeface="Arial"/>
            </a:endParaRPr>
          </a:p>
          <a:p>
            <a:pPr>
              <a:lnSpc>
                <a:spcPct val="115000"/>
              </a:lnSpc>
              <a:spcBef>
                <a:spcPts val="300"/>
              </a:spcBef>
              <a:spcAft>
                <a:spcPts val="601"/>
              </a:spcAft>
            </a:pPr>
            <a:r>
              <a:rPr b="0" lang="fi-FI" sz="1800" spc="-1" strike="noStrike">
                <a:solidFill>
                  <a:srgbClr val="000000"/>
                </a:solidFill>
                <a:latin typeface="Arial"/>
                <a:ea typeface="Calibri"/>
              </a:rPr>
              <a:t>Kyberturvallisuus on digitaalisen yhteiskunnan sisäänrakennettu ominaisuus, mikä mahdollistaa kaikkien toimijoiden luotettavasti hyödyntää yhteiskunnan kaikkia digitaalisia ratkaisuja turvallisesti.</a:t>
            </a:r>
            <a:endParaRPr b="0" lang="fi-FI" sz="1800" spc="-1" strike="noStrike">
              <a:latin typeface="Arial"/>
            </a:endParaRPr>
          </a:p>
          <a:p>
            <a:pPr>
              <a:lnSpc>
                <a:spcPct val="115000"/>
              </a:lnSpc>
              <a:spcBef>
                <a:spcPts val="300"/>
              </a:spcBef>
              <a:spcAft>
                <a:spcPts val="601"/>
              </a:spcAft>
            </a:pPr>
            <a:r>
              <a:rPr b="0" lang="fi-FI" sz="1800" spc="-1" strike="noStrike">
                <a:solidFill>
                  <a:srgbClr val="000000"/>
                </a:solidFill>
                <a:latin typeface="Arial"/>
                <a:ea typeface="Calibri"/>
              </a:rPr>
              <a:t>Kansallisen tason kyberturvallisuuteen sisältyy myös kansalaisten suojaaminen erilaisilta verkkohyökkäyksiltä, informaatiovaikuttamiselta, häirinnältä ja identiteettivarkauksilta.</a:t>
            </a:r>
            <a:endParaRPr b="0" lang="fi-FI" sz="1800" spc="-1" strike="noStrike">
              <a:latin typeface="Arial"/>
            </a:endParaRPr>
          </a:p>
        </p:txBody>
      </p:sp>
      <p:sp>
        <p:nvSpPr>
          <p:cNvPr id="221" name="CustomShape 2"/>
          <p:cNvSpPr/>
          <p:nvPr/>
        </p:nvSpPr>
        <p:spPr>
          <a:xfrm>
            <a:off x="1132200" y="1676520"/>
            <a:ext cx="233604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fi-FI" sz="2800" spc="-1" strike="noStrike">
                <a:solidFill>
                  <a:srgbClr val="000000"/>
                </a:solidFill>
                <a:latin typeface="Calibri"/>
              </a:rPr>
              <a:t>MÄÄRITELMIÄ</a:t>
            </a:r>
            <a:endParaRPr b="0" lang="fi-FI"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838080" y="1825560"/>
            <a:ext cx="5732640" cy="4350960"/>
          </a:xfrm>
          <a:prstGeom prst="rect">
            <a:avLst/>
          </a:prstGeom>
          <a:noFill/>
          <a:ln>
            <a:noFill/>
          </a:ln>
        </p:spPr>
        <p:txBody>
          <a:bodyPr>
            <a:normAutofit/>
          </a:bodyPr>
          <a:p>
            <a:pPr>
              <a:lnSpc>
                <a:spcPct val="90000"/>
              </a:lnSpc>
              <a:spcBef>
                <a:spcPts val="1001"/>
              </a:spcBef>
              <a:tabLst>
                <a:tab algn="l" pos="0"/>
              </a:tabLst>
            </a:pPr>
            <a:r>
              <a:rPr b="1" lang="fi-FI" sz="2000" spc="-1" strike="noStrike">
                <a:solidFill>
                  <a:srgbClr val="000000"/>
                </a:solidFill>
                <a:latin typeface="Calibri Light"/>
              </a:rPr>
              <a:t>Luennoitsijat:</a:t>
            </a:r>
            <a:endParaRPr b="1" lang="fi-FI" sz="2000" spc="-1" strike="noStrike">
              <a:solidFill>
                <a:srgbClr val="000000"/>
              </a:solidFill>
              <a:latin typeface="Calibri Light"/>
            </a:endParaRPr>
          </a:p>
          <a:p>
            <a:pPr>
              <a:lnSpc>
                <a:spcPct val="90000"/>
              </a:lnSpc>
              <a:spcBef>
                <a:spcPts val="1001"/>
              </a:spcBef>
              <a:tabLst>
                <a:tab algn="l" pos="0"/>
              </a:tabLst>
            </a:pPr>
            <a:endParaRPr b="1" lang="fi-FI" sz="2000" spc="-1" strike="noStrike">
              <a:solidFill>
                <a:srgbClr val="000000"/>
              </a:solidFill>
              <a:latin typeface="Calibri Light"/>
            </a:endParaRPr>
          </a:p>
          <a:p>
            <a:pPr>
              <a:lnSpc>
                <a:spcPct val="90000"/>
              </a:lnSpc>
              <a:spcBef>
                <a:spcPts val="1001"/>
              </a:spcBef>
              <a:tabLst>
                <a:tab algn="l" pos="0"/>
              </a:tabLst>
            </a:pPr>
            <a:r>
              <a:rPr b="1" lang="fi-FI" sz="2000" spc="-1" strike="noStrike">
                <a:solidFill>
                  <a:srgbClr val="000000"/>
                </a:solidFill>
                <a:latin typeface="Calibri Light"/>
              </a:rPr>
              <a:t>Jyri-Petteri Aro </a:t>
            </a:r>
            <a:endParaRPr b="1" lang="fi-FI" sz="2000" spc="-1" strike="noStrike">
              <a:solidFill>
                <a:srgbClr val="000000"/>
              </a:solidFill>
              <a:latin typeface="Calibri Light"/>
            </a:endParaRPr>
          </a:p>
          <a:p>
            <a:pPr>
              <a:lnSpc>
                <a:spcPct val="100000"/>
              </a:lnSpc>
              <a:tabLst>
                <a:tab algn="l" pos="0"/>
              </a:tabLst>
            </a:pPr>
            <a:r>
              <a:rPr b="0" lang="fi-FI" sz="2000" spc="-1" strike="noStrike">
                <a:solidFill>
                  <a:srgbClr val="000000"/>
                </a:solidFill>
                <a:latin typeface="Calibri Light"/>
              </a:rPr>
              <a:t>Maanpuolustuskorkeakoulu, </a:t>
            </a:r>
            <a:endParaRPr b="1" lang="fi-FI" sz="2000" spc="-1" strike="noStrike">
              <a:solidFill>
                <a:srgbClr val="000000"/>
              </a:solidFill>
              <a:latin typeface="Calibri Light"/>
            </a:endParaRPr>
          </a:p>
          <a:p>
            <a:pPr>
              <a:lnSpc>
                <a:spcPct val="100000"/>
              </a:lnSpc>
              <a:tabLst>
                <a:tab algn="l" pos="0"/>
              </a:tabLst>
            </a:pPr>
            <a:r>
              <a:rPr b="0" lang="fi-FI" sz="2000" spc="-1" strike="noStrike">
                <a:solidFill>
                  <a:srgbClr val="000000"/>
                </a:solidFill>
                <a:latin typeface="Calibri Light"/>
              </a:rPr>
              <a:t>Tietoturvapäällikkö</a:t>
            </a:r>
            <a:endParaRPr b="1" lang="fi-FI" sz="2000" spc="-1" strike="noStrike">
              <a:solidFill>
                <a:srgbClr val="000000"/>
              </a:solidFill>
              <a:latin typeface="Calibri Light"/>
            </a:endParaRPr>
          </a:p>
          <a:p>
            <a:pPr>
              <a:lnSpc>
                <a:spcPct val="90000"/>
              </a:lnSpc>
              <a:spcBef>
                <a:spcPts val="1001"/>
              </a:spcBef>
              <a:tabLst>
                <a:tab algn="l" pos="0"/>
              </a:tabLst>
            </a:pPr>
            <a:endParaRPr b="1" lang="fi-FI" sz="2000" spc="-1" strike="noStrike">
              <a:solidFill>
                <a:srgbClr val="000000"/>
              </a:solidFill>
              <a:latin typeface="Calibri Light"/>
            </a:endParaRPr>
          </a:p>
          <a:p>
            <a:pPr>
              <a:lnSpc>
                <a:spcPct val="90000"/>
              </a:lnSpc>
              <a:spcBef>
                <a:spcPts val="1001"/>
              </a:spcBef>
              <a:tabLst>
                <a:tab algn="l" pos="0"/>
              </a:tabLst>
            </a:pPr>
            <a:r>
              <a:rPr b="1" lang="fi-FI" sz="2000" spc="-1" strike="noStrike">
                <a:solidFill>
                  <a:srgbClr val="000000"/>
                </a:solidFill>
                <a:latin typeface="Calibri Light"/>
              </a:rPr>
              <a:t>Eino Rantala</a:t>
            </a:r>
            <a:endParaRPr b="1" lang="fi-FI" sz="2000" spc="-1" strike="noStrike">
              <a:solidFill>
                <a:srgbClr val="000000"/>
              </a:solidFill>
              <a:latin typeface="Calibri Light"/>
            </a:endParaRPr>
          </a:p>
          <a:p>
            <a:pPr>
              <a:lnSpc>
                <a:spcPct val="90000"/>
              </a:lnSpc>
              <a:tabLst>
                <a:tab algn="l" pos="0"/>
              </a:tabLst>
            </a:pPr>
            <a:r>
              <a:rPr b="0" lang="fi-FI" sz="2000" spc="-1" strike="noStrike">
                <a:solidFill>
                  <a:srgbClr val="000000"/>
                </a:solidFill>
                <a:latin typeface="Calibri Light"/>
              </a:rPr>
              <a:t>Tietokirjailija, </a:t>
            </a:r>
            <a:endParaRPr b="1" lang="fi-FI" sz="2000" spc="-1" strike="noStrike">
              <a:solidFill>
                <a:srgbClr val="000000"/>
              </a:solidFill>
              <a:latin typeface="Calibri Light"/>
            </a:endParaRPr>
          </a:p>
          <a:p>
            <a:pPr>
              <a:lnSpc>
                <a:spcPct val="90000"/>
              </a:lnSpc>
              <a:tabLst>
                <a:tab algn="l" pos="0"/>
              </a:tabLst>
            </a:pPr>
            <a:r>
              <a:rPr b="0" lang="fi-FI" sz="2000" spc="-1" strike="noStrike">
                <a:solidFill>
                  <a:srgbClr val="000000"/>
                </a:solidFill>
                <a:latin typeface="Calibri Light"/>
              </a:rPr>
              <a:t>Tekniikan tohtori, </a:t>
            </a:r>
            <a:endParaRPr b="1" lang="fi-FI" sz="2000" spc="-1" strike="noStrike">
              <a:solidFill>
                <a:srgbClr val="000000"/>
              </a:solidFill>
              <a:latin typeface="Calibri Light"/>
            </a:endParaRPr>
          </a:p>
          <a:p>
            <a:pPr>
              <a:lnSpc>
                <a:spcPct val="90000"/>
              </a:lnSpc>
              <a:tabLst>
                <a:tab algn="l" pos="0"/>
              </a:tabLst>
            </a:pPr>
            <a:r>
              <a:rPr b="0" lang="fi-FI" sz="2000" spc="-1" strike="noStrike">
                <a:solidFill>
                  <a:srgbClr val="000000"/>
                </a:solidFill>
                <a:latin typeface="Calibri Light"/>
              </a:rPr>
              <a:t>Rakennuttajakonsultti</a:t>
            </a:r>
            <a:endParaRPr b="1" lang="fi-FI" sz="2000" spc="-1" strike="noStrike">
              <a:solidFill>
                <a:srgbClr val="000000"/>
              </a:solidFill>
              <a:latin typeface="Calibri Light"/>
            </a:endParaRPr>
          </a:p>
        </p:txBody>
      </p:sp>
      <p:sp>
        <p:nvSpPr>
          <p:cNvPr id="386" name="TextShape 2"/>
          <p:cNvSpPr txBox="1"/>
          <p:nvPr/>
        </p:nvSpPr>
        <p:spPr>
          <a:xfrm>
            <a:off x="838080" y="6356520"/>
            <a:ext cx="2742840" cy="364680"/>
          </a:xfrm>
          <a:prstGeom prst="rect">
            <a:avLst/>
          </a:prstGeom>
          <a:noFill/>
          <a:ln>
            <a:noFill/>
          </a:ln>
        </p:spPr>
        <p:txBody>
          <a:bodyPr anchor="ctr">
            <a:noAutofit/>
          </a:bodyPr>
          <a:p>
            <a:pPr>
              <a:lnSpc>
                <a:spcPct val="100000"/>
              </a:lnSpc>
            </a:pPr>
            <a:fld id="{71B31090-64D5-4AD1-814D-3B89E6223F9E}" type="datetime1">
              <a:rPr b="0" lang="fi-FI" sz="1200" spc="-1" strike="noStrike">
                <a:solidFill>
                  <a:srgbClr val="8b8b8b"/>
                </a:solidFill>
                <a:latin typeface="Calibri"/>
              </a:rPr>
              <a:t>09.11.2021</a:t>
            </a:fld>
            <a:endParaRPr b="0" lang="fi-FI" sz="1200" spc="-1" strike="noStrike">
              <a:latin typeface="Times New Roman"/>
            </a:endParaRPr>
          </a:p>
        </p:txBody>
      </p:sp>
      <p:sp>
        <p:nvSpPr>
          <p:cNvPr id="387" name="TextShape 3"/>
          <p:cNvSpPr txBox="1"/>
          <p:nvPr/>
        </p:nvSpPr>
        <p:spPr>
          <a:xfrm>
            <a:off x="4038480" y="6356520"/>
            <a:ext cx="4114440" cy="364680"/>
          </a:xfrm>
          <a:prstGeom prst="rect">
            <a:avLst/>
          </a:prstGeom>
          <a:noFill/>
          <a:ln>
            <a:noFill/>
          </a:ln>
        </p:spPr>
        <p:txBody>
          <a:bodyPr anchor="ctr">
            <a:noAutofit/>
          </a:bodyPr>
          <a:p>
            <a:endParaRPr b="0" lang="fi-FI" sz="2400" spc="-1" strike="noStrike">
              <a:latin typeface="Times New Roman"/>
            </a:endParaRPr>
          </a:p>
        </p:txBody>
      </p:sp>
      <p:sp>
        <p:nvSpPr>
          <p:cNvPr id="388"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97D2BDFA-8136-4BFF-9C15-A789B30E05DB}" type="slidenum">
              <a:rPr b="0" lang="fi-FI" sz="1200" spc="-1" strike="noStrike">
                <a:solidFill>
                  <a:srgbClr val="8b8b8b"/>
                </a:solidFill>
                <a:latin typeface="Calibri"/>
              </a:rPr>
              <a:t>&lt;numero&gt;</a:t>
            </a:fld>
            <a:endParaRPr b="0" lang="fi-FI" sz="1200" spc="-1" strike="noStrike">
              <a:latin typeface="Times New Roman"/>
            </a:endParaRPr>
          </a:p>
        </p:txBody>
      </p:sp>
      <p:sp>
        <p:nvSpPr>
          <p:cNvPr id="389" name="TextShape 5"/>
          <p:cNvSpPr txBox="1"/>
          <p:nvPr/>
        </p:nvSpPr>
        <p:spPr>
          <a:xfrm>
            <a:off x="1702800" y="365040"/>
            <a:ext cx="9650520" cy="522720"/>
          </a:xfrm>
          <a:prstGeom prst="rect">
            <a:avLst/>
          </a:prstGeom>
          <a:noFill/>
          <a:ln>
            <a:noFill/>
          </a:ln>
        </p:spPr>
        <p:txBody>
          <a:bodyPr anchor="ctr">
            <a:noAutofit/>
          </a:bodyPr>
          <a:p>
            <a:pPr>
              <a:lnSpc>
                <a:spcPct val="90000"/>
              </a:lnSpc>
            </a:pPr>
            <a:r>
              <a:rPr b="1" lang="fi-FI" sz="2800" spc="-1" strike="noStrike">
                <a:solidFill>
                  <a:srgbClr val="000000"/>
                </a:solidFill>
                <a:latin typeface="Calibri Light"/>
              </a:rPr>
              <a:t>RIL 274</a:t>
            </a:r>
            <a:endParaRPr b="0" lang="fi-FI"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1702800" y="365040"/>
            <a:ext cx="9650520" cy="876240"/>
          </a:xfrm>
          <a:prstGeom prst="rect">
            <a:avLst/>
          </a:prstGeom>
          <a:noFill/>
          <a:ln>
            <a:noFill/>
          </a:ln>
        </p:spPr>
        <p:txBody>
          <a:bodyPr anchor="ctr">
            <a:normAutofit/>
          </a:bodyPr>
          <a:p>
            <a:pPr marL="228600" indent="-228240">
              <a:lnSpc>
                <a:spcPct val="90000"/>
              </a:lnSpc>
              <a:spcBef>
                <a:spcPts val="1001"/>
              </a:spcBef>
              <a:buClr>
                <a:srgbClr val="000000"/>
              </a:buClr>
              <a:buFont typeface="Arial"/>
              <a:buChar char="•"/>
            </a:pPr>
            <a:r>
              <a:rPr b="1" lang="fi-FI" sz="2800" spc="-1" strike="noStrike">
                <a:solidFill>
                  <a:srgbClr val="000000"/>
                </a:solidFill>
                <a:latin typeface="Calibri Light"/>
              </a:rPr>
              <a:t>RIL 274 Kyberturvallisuus asuinkiinteistöissä  - </a:t>
            </a:r>
            <a:r>
              <a:rPr b="1" lang="fi-FI" sz="1900" spc="-1" strike="noStrike">
                <a:solidFill>
                  <a:srgbClr val="000000"/>
                </a:solidFill>
                <a:latin typeface="Calibri Light"/>
              </a:rPr>
              <a:t>Tulevaisuuden kyberturvallisuus rakennetaan tänään.  Ohjekirja julkaistu keväällä 2021 RIL:n punaiset kirjat sarjassa</a:t>
            </a:r>
            <a:endParaRPr b="0" lang="fi-FI" sz="1900" spc="-1" strike="noStrike">
              <a:solidFill>
                <a:srgbClr val="000000"/>
              </a:solidFill>
              <a:latin typeface="Calibri"/>
            </a:endParaRPr>
          </a:p>
        </p:txBody>
      </p:sp>
      <p:sp>
        <p:nvSpPr>
          <p:cNvPr id="391" name="TextShape 2"/>
          <p:cNvSpPr txBox="1"/>
          <p:nvPr/>
        </p:nvSpPr>
        <p:spPr>
          <a:xfrm>
            <a:off x="1702800" y="1610640"/>
            <a:ext cx="9650520" cy="456588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Asuinkiinteistön kyberturvallisuus ohjeen tavoitteena on auttaa lukijaa synnyttämään itselleen kyvykkyyttä hahmottaa laajasti kyberympäristö.  Ohjeisto antaa myös resilienssiä toimia osana asuinkiinteistön kybertoimintaympäristöä. Sen lisäksi, että ohje avaa silmät mahdollisuuksille, auttaa ohje tiedostamaan uhkia, tunnistamaan häiriöitä ja varautumaan niihin.</a:t>
            </a:r>
            <a:endParaRPr b="1" lang="fi-FI" sz="2000" spc="-1" strike="noStrike">
              <a:solidFill>
                <a:srgbClr val="000000"/>
              </a:solidFill>
              <a:latin typeface="Calibri Light"/>
            </a:endParaRPr>
          </a:p>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Kyberturvallisuus asuinkiinteistöissä - ohje vastaa kysymyksiin:</a:t>
            </a:r>
            <a:endParaRPr b="1"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mitä kyberturvallisuus merkitsee asuinkiinteistön ympäristössä ja miten sen aiheuttamiin uhkiin varaudutaan?</a:t>
            </a:r>
            <a:endParaRPr b="0"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miten asuinkiinteistön kyberturvallisuusstrategia kehitetään?</a:t>
            </a:r>
            <a:endParaRPr b="0"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miten ja missä korjaustoiminnan prosessivaiheessa asuinkiinteistön kyberturvallisuus suunnitellaan?</a:t>
            </a:r>
            <a:endParaRPr b="0"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miten käytetään, ylläpidetään ja päivitetään asuinkiinteistön kybertoimintaympäristöä?</a:t>
            </a:r>
            <a:endParaRPr b="0" lang="fi-FI" sz="2000" spc="-1" strike="noStrike">
              <a:solidFill>
                <a:srgbClr val="000000"/>
              </a:solidFill>
              <a:latin typeface="Calibri Light"/>
            </a:endParaRPr>
          </a:p>
          <a:p>
            <a:pPr>
              <a:lnSpc>
                <a:spcPct val="90000"/>
              </a:lnSpc>
              <a:spcBef>
                <a:spcPts val="1001"/>
              </a:spcBef>
            </a:pPr>
            <a:endParaRPr b="1" lang="fi-FI" sz="2000" spc="-1" strike="noStrike">
              <a:solidFill>
                <a:srgbClr val="000000"/>
              </a:solidFill>
              <a:latin typeface="Calibri Light"/>
            </a:endParaRPr>
          </a:p>
        </p:txBody>
      </p:sp>
    </p:spTree>
  </p:cSld>
  <p:transition spd="slow">
    <p:push dir="u"/>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3998880" y="2244960"/>
            <a:ext cx="5928840" cy="1828800"/>
          </a:xfrm>
          <a:prstGeom prst="rect">
            <a:avLst/>
          </a:prstGeom>
          <a:noFill/>
          <a:ln>
            <a:noFill/>
          </a:ln>
        </p:spPr>
        <p:style>
          <a:lnRef idx="0"/>
          <a:fillRef idx="0"/>
          <a:effectRef idx="0"/>
          <a:fontRef idx="minor"/>
        </p:style>
        <p:txBody>
          <a:bodyPr lIns="0" rIns="0" tIns="0" bIns="0">
            <a:spAutoFit/>
          </a:bodyPr>
          <a:p>
            <a:pPr algn="ctr">
              <a:lnSpc>
                <a:spcPct val="100000"/>
              </a:lnSpc>
              <a:tabLst>
                <a:tab algn="l" pos="0"/>
              </a:tabLst>
            </a:pPr>
            <a:r>
              <a:rPr b="1" lang="fi-FI" sz="4000" spc="-1" strike="noStrike">
                <a:solidFill>
                  <a:srgbClr val="44546a"/>
                </a:solidFill>
                <a:latin typeface="Calibri"/>
              </a:rPr>
              <a:t>“</a:t>
            </a:r>
            <a:r>
              <a:rPr b="1" lang="fi-FI" sz="4000" spc="-1" strike="noStrike">
                <a:solidFill>
                  <a:srgbClr val="44546a"/>
                </a:solidFill>
                <a:latin typeface="Calibri"/>
              </a:rPr>
              <a:t>Amatöörit hakkeroivat järjestelmiä, ammattilaiset ihmisiä”</a:t>
            </a:r>
            <a:endParaRPr b="0" lang="fi-FI" sz="4000" spc="-1" strike="noStrike">
              <a:latin typeface="Arial"/>
            </a:endParaRPr>
          </a:p>
        </p:txBody>
      </p:sp>
      <p:sp>
        <p:nvSpPr>
          <p:cNvPr id="223" name="CustomShape 2"/>
          <p:cNvSpPr/>
          <p:nvPr/>
        </p:nvSpPr>
        <p:spPr>
          <a:xfrm>
            <a:off x="3225960" y="1339200"/>
            <a:ext cx="7185960" cy="3383280"/>
          </a:xfrm>
          <a:prstGeom prst="parallelogram">
            <a:avLst>
              <a:gd name="adj" fmla="val 25000"/>
            </a:avLst>
          </a:prstGeom>
          <a:noFill/>
          <a:ln w="38160">
            <a:solidFill>
              <a:schemeClr val="tx2"/>
            </a:solidFill>
          </a:ln>
        </p:spPr>
        <p:style>
          <a:lnRef idx="2">
            <a:schemeClr val="accent1">
              <a:shade val="50000"/>
            </a:schemeClr>
          </a:lnRef>
          <a:fillRef idx="1">
            <a:schemeClr val="accent1"/>
          </a:fillRef>
          <a:effectRef idx="0">
            <a:schemeClr val="accent1"/>
          </a:effectRef>
          <a:fontRef idx="minor"/>
        </p:style>
      </p:sp>
      <p:sp>
        <p:nvSpPr>
          <p:cNvPr id="224" name="CustomShape 3"/>
          <p:cNvSpPr/>
          <p:nvPr/>
        </p:nvSpPr>
        <p:spPr>
          <a:xfrm>
            <a:off x="2124000" y="2638440"/>
            <a:ext cx="1636560" cy="3685680"/>
          </a:xfrm>
          <a:custGeom>
            <a:avLst/>
            <a:gdLst/>
            <a:ahLst/>
            <a:rect l="l" t="t" r="r" b="b"/>
            <a:pathLst>
              <a:path w="1905000" h="4248150">
                <a:moveTo>
                  <a:pt x="1905000" y="0"/>
                </a:moveTo>
                <a:lnTo>
                  <a:pt x="0" y="0"/>
                </a:lnTo>
                <a:lnTo>
                  <a:pt x="0" y="4248150"/>
                </a:lnTo>
              </a:path>
            </a:pathLst>
          </a:custGeom>
          <a:noFill/>
          <a:ln w="38160">
            <a:solidFill>
              <a:schemeClr val="tx2"/>
            </a:solidFill>
          </a:ln>
        </p:spPr>
        <p:style>
          <a:lnRef idx="2">
            <a:schemeClr val="accent1">
              <a:shade val="50000"/>
            </a:schemeClr>
          </a:lnRef>
          <a:fillRef idx="1">
            <a:schemeClr val="accent1"/>
          </a:fillRef>
          <a:effectRef idx="0">
            <a:schemeClr val="accent1"/>
          </a:effectRef>
          <a:fontRef idx="minor"/>
        </p:style>
      </p:sp>
      <p:sp>
        <p:nvSpPr>
          <p:cNvPr id="225" name="CustomShape 4"/>
          <p:cNvSpPr/>
          <p:nvPr/>
        </p:nvSpPr>
        <p:spPr>
          <a:xfrm>
            <a:off x="1783080" y="2328480"/>
            <a:ext cx="752760" cy="752760"/>
          </a:xfrm>
          <a:prstGeom prst="ellipse">
            <a:avLst/>
          </a:prstGeom>
          <a:solidFill>
            <a:schemeClr val="accent4"/>
          </a:solidFill>
          <a:ln w="9360">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7200" bIns="45000" anchor="ctr">
            <a:noAutofit/>
          </a:bodyPr>
          <a:p>
            <a:pPr algn="ctr">
              <a:lnSpc>
                <a:spcPct val="100000"/>
              </a:lnSpc>
            </a:pPr>
            <a:r>
              <a:rPr b="1" lang="fi-FI" sz="8000" spc="-1" strike="noStrike">
                <a:solidFill>
                  <a:srgbClr val="ffffff"/>
                </a:solidFill>
                <a:latin typeface="Calibri"/>
              </a:rPr>
              <a:t>”</a:t>
            </a:r>
            <a:endParaRPr b="0" lang="fi-FI" sz="8000" spc="-1" strike="noStrike">
              <a:latin typeface="Arial"/>
            </a:endParaRPr>
          </a:p>
        </p:txBody>
      </p:sp>
      <p:sp>
        <p:nvSpPr>
          <p:cNvPr id="226" name="CustomShape 5"/>
          <p:cNvSpPr/>
          <p:nvPr/>
        </p:nvSpPr>
        <p:spPr>
          <a:xfrm>
            <a:off x="3391920" y="1568880"/>
            <a:ext cx="7185960" cy="3383280"/>
          </a:xfrm>
          <a:prstGeom prst="parallelogram">
            <a:avLst>
              <a:gd name="adj" fmla="val 25000"/>
            </a:avLst>
          </a:prstGeom>
          <a:noFill/>
          <a:ln w="38160">
            <a:solidFill>
              <a:schemeClr val="accent3"/>
            </a:solidFill>
          </a:ln>
        </p:spPr>
        <p:style>
          <a:lnRef idx="2">
            <a:schemeClr val="accent1">
              <a:shade val="50000"/>
            </a:schemeClr>
          </a:lnRef>
          <a:fillRef idx="1">
            <a:schemeClr val="accent1"/>
          </a:fillRef>
          <a:effectRef idx="0">
            <a:schemeClr val="accent1"/>
          </a:effectRef>
          <a:fontRef idx="minor"/>
        </p:style>
      </p:sp>
      <p:pic>
        <p:nvPicPr>
          <p:cNvPr id="227" name="" descr=""/>
          <p:cNvPicPr/>
          <p:nvPr/>
        </p:nvPicPr>
        <p:blipFill>
          <a:blip r:embed="rId1"/>
          <a:stretch/>
        </p:blipFill>
        <p:spPr>
          <a:xfrm>
            <a:off x="1523880" y="0"/>
            <a:ext cx="360" cy="360"/>
          </a:xfrm>
          <a:prstGeom prst="rect">
            <a:avLst/>
          </a:prstGeom>
          <a:ln>
            <a:noFill/>
          </a:ln>
        </p:spPr>
      </p:pic>
    </p:spTree>
  </p:cSld>
  <p:transition spd="slow">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2817720" y="57960"/>
            <a:ext cx="7839000" cy="559440"/>
          </a:xfrm>
          <a:prstGeom prst="rect">
            <a:avLst/>
          </a:prstGeom>
          <a:noFill/>
          <a:ln>
            <a:noFill/>
          </a:ln>
        </p:spPr>
        <p:txBody>
          <a:bodyPr anchor="ctr">
            <a:noAutofit/>
          </a:bodyPr>
          <a:p>
            <a:pPr>
              <a:lnSpc>
                <a:spcPct val="90000"/>
              </a:lnSpc>
            </a:pPr>
            <a:r>
              <a:rPr b="1" lang="fi-FI" sz="3200" spc="-1" strike="noStrike">
                <a:solidFill>
                  <a:srgbClr val="000000"/>
                </a:solidFill>
                <a:latin typeface="Calibri Light"/>
              </a:rPr>
              <a:t>VALTIOLLINEN TOIMIJA - UNIT 26165</a:t>
            </a:r>
            <a:endParaRPr b="0" lang="fi-FI" sz="3200" spc="-1" strike="noStrike">
              <a:solidFill>
                <a:srgbClr val="000000"/>
              </a:solidFill>
              <a:latin typeface="Calibri"/>
            </a:endParaRPr>
          </a:p>
        </p:txBody>
      </p:sp>
      <p:sp>
        <p:nvSpPr>
          <p:cNvPr id="229" name="CustomShape 2"/>
          <p:cNvSpPr/>
          <p:nvPr/>
        </p:nvSpPr>
        <p:spPr>
          <a:xfrm>
            <a:off x="2977200" y="660240"/>
            <a:ext cx="8785800" cy="6399720"/>
          </a:xfrm>
          <a:prstGeom prst="rect">
            <a:avLst/>
          </a:prstGeom>
          <a:noFill/>
          <a:ln>
            <a:noFill/>
          </a:ln>
        </p:spPr>
        <p:style>
          <a:lnRef idx="0"/>
          <a:fillRef idx="0"/>
          <a:effectRef idx="0"/>
          <a:fontRef idx="minor"/>
        </p:style>
        <p:txBody>
          <a:bodyPr lIns="90000" rIns="90000" tIns="45000" bIns="45000">
            <a:spAutoFit/>
          </a:bodyPr>
          <a:p>
            <a:pPr lvl="7" marL="3486240" indent="-285480">
              <a:lnSpc>
                <a:spcPct val="100000"/>
              </a:lnSpc>
              <a:buClr>
                <a:srgbClr val="000000"/>
              </a:buClr>
              <a:buFont typeface="Arial"/>
              <a:buChar char="•"/>
            </a:pPr>
            <a:r>
              <a:rPr b="1" lang="fi-FI" sz="1800" spc="-1" strike="noStrike">
                <a:solidFill>
                  <a:srgbClr val="000000"/>
                </a:solidFill>
                <a:latin typeface="Calibri"/>
              </a:rPr>
              <a:t>Kuuluu Venäjän sotilastiedustelun osaston 6 alaiseen</a:t>
            </a:r>
            <a:endParaRPr b="0" lang="fi-FI" sz="1800" spc="-1" strike="noStrike">
              <a:latin typeface="Arial"/>
            </a:endParaRPr>
          </a:p>
          <a:p>
            <a:pPr marL="3200400">
              <a:lnSpc>
                <a:spcPct val="100000"/>
              </a:lnSpc>
            </a:pPr>
            <a:r>
              <a:rPr b="1" lang="fi-FI" sz="1800" spc="-1" strike="noStrike">
                <a:solidFill>
                  <a:srgbClr val="000000"/>
                </a:solidFill>
                <a:latin typeface="Calibri"/>
              </a:rPr>
              <a:t>     </a:t>
            </a:r>
            <a:r>
              <a:rPr b="1" lang="fi-FI" sz="1800" spc="-1" strike="noStrike">
                <a:solidFill>
                  <a:srgbClr val="000000"/>
                </a:solidFill>
                <a:latin typeface="Calibri"/>
              </a:rPr>
              <a:t>85. erikoispalveluun (GRU 85 GTsSS)</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Tunnetaan myös nimillä APT28, Sofasy, </a:t>
            </a:r>
            <a:endParaRPr b="0" lang="fi-FI" sz="1800" spc="-1" strike="noStrike">
              <a:latin typeface="Arial"/>
            </a:endParaRPr>
          </a:p>
          <a:p>
            <a:pPr marL="3200400">
              <a:lnSpc>
                <a:spcPct val="100000"/>
              </a:lnSpc>
            </a:pPr>
            <a:r>
              <a:rPr b="0" lang="fi-FI" sz="1800" spc="-1" strike="noStrike">
                <a:solidFill>
                  <a:srgbClr val="000000"/>
                </a:solidFill>
                <a:latin typeface="Calibri"/>
              </a:rPr>
              <a:t>      </a:t>
            </a:r>
            <a:r>
              <a:rPr b="0" lang="fi-FI" sz="1800" spc="-1" strike="noStrike">
                <a:solidFill>
                  <a:srgbClr val="000000"/>
                </a:solidFill>
                <a:latin typeface="Calibri"/>
              </a:rPr>
              <a:t>Cozy Bear ja Fancy Bear</a:t>
            </a:r>
            <a:endParaRPr b="0" lang="fi-FI" sz="1800" spc="-1" strike="noStrike">
              <a:latin typeface="Arial"/>
            </a:endParaRPr>
          </a:p>
          <a:p>
            <a:pPr lvl="7" marL="3486240" indent="-285480">
              <a:lnSpc>
                <a:spcPct val="100000"/>
              </a:lnSpc>
              <a:buClr>
                <a:srgbClr val="000000"/>
              </a:buClr>
              <a:buFont typeface="Arial"/>
              <a:buChar char="•"/>
            </a:pPr>
            <a:r>
              <a:rPr b="1" lang="fi-FI" sz="1800" spc="-1" strike="noStrike">
                <a:solidFill>
                  <a:srgbClr val="000000"/>
                </a:solidFill>
                <a:latin typeface="Calibri"/>
              </a:rPr>
              <a:t>Kykyjä</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APT-toiminta</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Haittaohjelmatuotanto</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Nollapäivähaavoittuvuuksien käyttö</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Phisihng-välineiden tuotanto</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Kryptografia</a:t>
            </a:r>
            <a:endParaRPr b="0" lang="fi-FI" sz="1800" spc="-1" strike="noStrike">
              <a:latin typeface="Arial"/>
            </a:endParaRPr>
          </a:p>
          <a:p>
            <a:pPr lvl="7" marL="3486240" indent="-285480">
              <a:lnSpc>
                <a:spcPct val="100000"/>
              </a:lnSpc>
              <a:buClr>
                <a:srgbClr val="000000"/>
              </a:buClr>
              <a:buFont typeface="Arial"/>
              <a:buChar char="•"/>
            </a:pPr>
            <a:r>
              <a:rPr b="0" lang="fi-FI" sz="1800" spc="-1" strike="noStrike">
                <a:solidFill>
                  <a:srgbClr val="000000"/>
                </a:solidFill>
                <a:latin typeface="Calibri"/>
              </a:rPr>
              <a:t>Yksikön henkilöstömääräksi on arvioitu noin 300 henkilöä.</a:t>
            </a:r>
            <a:endParaRPr b="0" lang="fi-FI" sz="1800" spc="-1" strike="noStrike">
              <a:latin typeface="Arial"/>
            </a:endParaRPr>
          </a:p>
          <a:p>
            <a:pPr marL="3200400">
              <a:lnSpc>
                <a:spcPct val="100000"/>
              </a:lnSpc>
            </a:pPr>
            <a:endParaRPr b="0" lang="fi-FI" sz="1800" spc="-1" strike="noStrike">
              <a:latin typeface="Arial"/>
            </a:endParaRPr>
          </a:p>
          <a:p>
            <a:pPr lvl="7" marL="3486240" indent="-285480">
              <a:lnSpc>
                <a:spcPct val="100000"/>
              </a:lnSpc>
              <a:buClr>
                <a:srgbClr val="000000"/>
              </a:buClr>
              <a:buFont typeface="Arial"/>
              <a:buChar char="•"/>
            </a:pPr>
            <a:r>
              <a:rPr b="1" lang="fi-FI" sz="1800" spc="-1" strike="noStrike">
                <a:solidFill>
                  <a:srgbClr val="000000"/>
                </a:solidFill>
                <a:latin typeface="Calibri"/>
              </a:rPr>
              <a:t>Yksikön toimintaan on liitetty seuraavat kampanjat:</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11/2013 Ulkoministeriön verkko</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8/2016 WADAN sähköpostien murtaminen</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2/2017 Hollannin valtionvarainministeriön verkko</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1/2018 Kansainvälinen olympiakomitean verkko</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1/2019 Saksalaisia ajatushautomoita.</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2/2020 OSCE (ETYJ) ja Nato-organisaatiot </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8/2020 Norjan parlamentti</a:t>
            </a:r>
            <a:endParaRPr b="0" lang="fi-FI" sz="1800" spc="-1" strike="noStrike">
              <a:latin typeface="Arial"/>
            </a:endParaRPr>
          </a:p>
          <a:p>
            <a:pPr marL="457200">
              <a:lnSpc>
                <a:spcPct val="100000"/>
              </a:lnSpc>
            </a:pPr>
            <a:endParaRPr b="0" lang="fi-FI" sz="1800" spc="-1" strike="noStrike">
              <a:latin typeface="Arial"/>
            </a:endParaRPr>
          </a:p>
          <a:p>
            <a:pPr>
              <a:lnSpc>
                <a:spcPct val="100000"/>
              </a:lnSpc>
            </a:pPr>
            <a:endParaRPr b="0" lang="fi-FI" sz="1800" spc="-1" strike="noStrike">
              <a:latin typeface="Arial"/>
            </a:endParaRPr>
          </a:p>
        </p:txBody>
      </p:sp>
      <p:sp>
        <p:nvSpPr>
          <p:cNvPr id="230" name="CustomShape 3"/>
          <p:cNvSpPr/>
          <p:nvPr/>
        </p:nvSpPr>
        <p:spPr>
          <a:xfrm>
            <a:off x="4153680" y="6444360"/>
            <a:ext cx="3138840" cy="137880"/>
          </a:xfrm>
          <a:prstGeom prst="rect">
            <a:avLst/>
          </a:prstGeom>
          <a:noFill/>
          <a:ln>
            <a:noFill/>
          </a:ln>
        </p:spPr>
        <p:style>
          <a:lnRef idx="0"/>
          <a:fillRef idx="0"/>
          <a:effectRef idx="0"/>
          <a:fontRef idx="minor"/>
        </p:style>
        <p:txBody>
          <a:bodyPr lIns="0" rIns="0" tIns="0" bIns="0" anchor="ctr">
            <a:spAutoFit/>
          </a:bodyPr>
          <a:p>
            <a:pPr marL="485640" indent="-485280">
              <a:lnSpc>
                <a:spcPct val="100000"/>
              </a:lnSpc>
              <a:tabLst>
                <a:tab algn="l" pos="0"/>
              </a:tabLst>
            </a:pPr>
            <a:r>
              <a:rPr b="0" lang="fi-FI" sz="900" spc="-1" strike="noStrike">
                <a:solidFill>
                  <a:srgbClr val="44546a"/>
                </a:solidFill>
                <a:latin typeface="Arial"/>
              </a:rPr>
              <a:t>LÄHDE: Lehdistötutkimus, Wikipedia</a:t>
            </a:r>
            <a:endParaRPr b="0" lang="fi-FI" sz="900" spc="-1" strike="noStrike">
              <a:latin typeface="Arial"/>
            </a:endParaRPr>
          </a:p>
        </p:txBody>
      </p:sp>
      <p:pic>
        <p:nvPicPr>
          <p:cNvPr id="231" name="Kuva 31" descr=""/>
          <p:cNvPicPr/>
          <p:nvPr/>
        </p:nvPicPr>
        <p:blipFill>
          <a:blip r:embed="rId1"/>
          <a:stretch/>
        </p:blipFill>
        <p:spPr>
          <a:xfrm>
            <a:off x="725400" y="3733200"/>
            <a:ext cx="5649120" cy="2529720"/>
          </a:xfrm>
          <a:prstGeom prst="rect">
            <a:avLst/>
          </a:prstGeom>
          <a:ln>
            <a:noFill/>
          </a:ln>
        </p:spPr>
      </p:pic>
      <p:pic>
        <p:nvPicPr>
          <p:cNvPr id="232" name="Kuva 27" descr=""/>
          <p:cNvPicPr/>
          <p:nvPr/>
        </p:nvPicPr>
        <p:blipFill>
          <a:blip r:embed="rId2"/>
          <a:stretch/>
        </p:blipFill>
        <p:spPr>
          <a:xfrm>
            <a:off x="725400" y="1032480"/>
            <a:ext cx="5649120" cy="2971440"/>
          </a:xfrm>
          <a:prstGeom prst="rect">
            <a:avLst/>
          </a:prstGeom>
          <a:ln>
            <a:noFill/>
          </a:ln>
        </p:spPr>
      </p:pic>
    </p:spTree>
  </p:cSld>
  <p:transition spd="slow">
    <p:wipe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2817720" y="57960"/>
            <a:ext cx="7839000" cy="559440"/>
          </a:xfrm>
          <a:prstGeom prst="rect">
            <a:avLst/>
          </a:prstGeom>
          <a:noFill/>
          <a:ln>
            <a:noFill/>
          </a:ln>
        </p:spPr>
        <p:txBody>
          <a:bodyPr anchor="ctr">
            <a:noAutofit/>
          </a:bodyPr>
          <a:p>
            <a:pPr>
              <a:lnSpc>
                <a:spcPct val="90000"/>
              </a:lnSpc>
            </a:pPr>
            <a:r>
              <a:rPr b="1" lang="fi-FI" sz="3200" spc="-1" strike="noStrike">
                <a:solidFill>
                  <a:srgbClr val="000000"/>
                </a:solidFill>
                <a:latin typeface="Calibri Light"/>
              </a:rPr>
              <a:t>KANSAINVÄLINEN RIKOLLINEN TOIMIJA - CLOP</a:t>
            </a:r>
            <a:endParaRPr b="0" lang="fi-FI" sz="3200" spc="-1" strike="noStrike">
              <a:solidFill>
                <a:srgbClr val="000000"/>
              </a:solidFill>
              <a:latin typeface="Calibri"/>
            </a:endParaRPr>
          </a:p>
        </p:txBody>
      </p:sp>
      <p:sp>
        <p:nvSpPr>
          <p:cNvPr id="234" name="CustomShape 2"/>
          <p:cNvSpPr/>
          <p:nvPr/>
        </p:nvSpPr>
        <p:spPr>
          <a:xfrm>
            <a:off x="2977200" y="660240"/>
            <a:ext cx="8785800" cy="3656520"/>
          </a:xfrm>
          <a:prstGeom prst="rect">
            <a:avLst/>
          </a:prstGeom>
          <a:noFill/>
          <a:ln>
            <a:noFill/>
          </a:ln>
        </p:spPr>
        <p:style>
          <a:lnRef idx="0"/>
          <a:fillRef idx="0"/>
          <a:effectRef idx="0"/>
          <a:fontRef idx="minor"/>
        </p:style>
        <p:txBody>
          <a:bodyPr lIns="90000" rIns="90000" tIns="45000" bIns="45000">
            <a:spAutoFit/>
          </a:bodyPr>
          <a:p>
            <a:pPr lvl="7" marL="3486240" indent="-285480">
              <a:lnSpc>
                <a:spcPct val="100000"/>
              </a:lnSpc>
              <a:buClr>
                <a:srgbClr val="000000"/>
              </a:buClr>
              <a:buFont typeface="Arial"/>
              <a:buChar char="•"/>
            </a:pPr>
            <a:r>
              <a:rPr b="1" lang="fi-FI" sz="1800" spc="-1" strike="noStrike">
                <a:solidFill>
                  <a:srgbClr val="000000"/>
                </a:solidFill>
                <a:latin typeface="Calibri"/>
              </a:rPr>
              <a:t>UkraInailainen rikollisliiga - löydetty vuonna 2019</a:t>
            </a:r>
            <a:endParaRPr b="0" lang="fi-FI" sz="1800" spc="-1" strike="noStrike">
              <a:latin typeface="Arial"/>
            </a:endParaRPr>
          </a:p>
          <a:p>
            <a:pPr lvl="8" marL="3943440" indent="-285480">
              <a:lnSpc>
                <a:spcPct val="100000"/>
              </a:lnSpc>
              <a:buClr>
                <a:srgbClr val="000000"/>
              </a:buClr>
              <a:buFont typeface="Arial"/>
              <a:buChar char="•"/>
            </a:pPr>
            <a:r>
              <a:rPr b="0" lang="fi-FI" sz="1800" spc="-1" strike="noStrike">
                <a:solidFill>
                  <a:srgbClr val="000000"/>
                </a:solidFill>
                <a:latin typeface="Calibri"/>
              </a:rPr>
              <a:t>Ansaintalogiikkana kiristys</a:t>
            </a:r>
            <a:endParaRPr b="0" lang="fi-FI" sz="1800" spc="-1" strike="noStrike">
              <a:latin typeface="Arial"/>
            </a:endParaRPr>
          </a:p>
          <a:p>
            <a:pPr lvl="8" marL="3943440" indent="-285480">
              <a:lnSpc>
                <a:spcPct val="100000"/>
              </a:lnSpc>
              <a:buClr>
                <a:srgbClr val="000000"/>
              </a:buClr>
              <a:buFont typeface="Arial"/>
              <a:buChar char="•"/>
            </a:pPr>
            <a:r>
              <a:rPr b="0" lang="fi-FI" sz="1800" spc="-1" strike="noStrike">
                <a:solidFill>
                  <a:srgbClr val="000000"/>
                </a:solidFill>
                <a:latin typeface="Calibri"/>
              </a:rPr>
              <a:t>Arkaluontoisten tietojen julkaisu</a:t>
            </a:r>
            <a:endParaRPr b="0" lang="fi-FI" sz="1800" spc="-1" strike="noStrike">
              <a:latin typeface="Arial"/>
            </a:endParaRPr>
          </a:p>
          <a:p>
            <a:pPr lvl="7" marL="3486240" indent="-285480">
              <a:lnSpc>
                <a:spcPct val="100000"/>
              </a:lnSpc>
              <a:buClr>
                <a:srgbClr val="000000"/>
              </a:buClr>
              <a:buFont typeface="Arial"/>
              <a:buChar char="•"/>
            </a:pPr>
            <a:r>
              <a:rPr b="1" lang="fi-FI" sz="1800" spc="-1" strike="noStrike">
                <a:solidFill>
                  <a:srgbClr val="000000"/>
                </a:solidFill>
                <a:latin typeface="Calibri"/>
              </a:rPr>
              <a:t>Kykyjä</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APT-toiminta</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Haittaohjelmatuotanto /PC/CLOUD</a:t>
            </a:r>
            <a:endParaRPr b="0" lang="fi-FI" sz="1800" spc="-1" strike="noStrike">
              <a:latin typeface="Arial"/>
            </a:endParaRPr>
          </a:p>
          <a:p>
            <a:pPr lvl="8" marL="3952800" indent="-285480">
              <a:lnSpc>
                <a:spcPct val="100000"/>
              </a:lnSpc>
              <a:buClr>
                <a:srgbClr val="000000"/>
              </a:buClr>
              <a:buFont typeface="Arial"/>
              <a:buChar char="•"/>
            </a:pPr>
            <a:r>
              <a:rPr b="0" lang="fi-FI" sz="1800" spc="-1" strike="noStrike">
                <a:solidFill>
                  <a:srgbClr val="000000"/>
                </a:solidFill>
                <a:latin typeface="Calibri"/>
              </a:rPr>
              <a:t>Nollapäivähaavoittuvuuksien käyttö</a:t>
            </a:r>
            <a:endParaRPr b="0" lang="fi-FI" sz="1800" spc="-1" strike="noStrike">
              <a:latin typeface="Arial"/>
            </a:endParaRPr>
          </a:p>
          <a:p>
            <a:pPr lvl="7" marL="3486240" indent="-285480">
              <a:lnSpc>
                <a:spcPct val="100000"/>
              </a:lnSpc>
              <a:buClr>
                <a:srgbClr val="000000"/>
              </a:buClr>
              <a:buFont typeface="Arial"/>
              <a:buChar char="•"/>
            </a:pPr>
            <a:r>
              <a:rPr b="0" lang="fi-FI" sz="1800" spc="-1" strike="noStrike">
                <a:solidFill>
                  <a:srgbClr val="000000"/>
                </a:solidFill>
                <a:latin typeface="Calibri"/>
              </a:rPr>
              <a:t>Yksikön henkilöstömääräksi on arvioitu noin 10-15 henkilöä.</a:t>
            </a:r>
            <a:endParaRPr b="0" lang="fi-FI" sz="1800" spc="-1" strike="noStrike">
              <a:latin typeface="Arial"/>
            </a:endParaRPr>
          </a:p>
          <a:p>
            <a:pPr marL="3200400">
              <a:lnSpc>
                <a:spcPct val="100000"/>
              </a:lnSpc>
            </a:pPr>
            <a:endParaRPr b="0" lang="fi-FI" sz="1800" spc="-1" strike="noStrike">
              <a:latin typeface="Arial"/>
            </a:endParaRPr>
          </a:p>
          <a:p>
            <a:pPr lvl="7" marL="3486240" indent="-285480">
              <a:lnSpc>
                <a:spcPct val="100000"/>
              </a:lnSpc>
              <a:buClr>
                <a:srgbClr val="000000"/>
              </a:buClr>
              <a:buFont typeface="Arial"/>
              <a:buChar char="•"/>
            </a:pPr>
            <a:r>
              <a:rPr b="1" lang="fi-FI" sz="1800" spc="-1" strike="noStrike">
                <a:solidFill>
                  <a:srgbClr val="000000"/>
                </a:solidFill>
                <a:latin typeface="Calibri"/>
              </a:rPr>
              <a:t>Yksikön toimintaan on liitetty seuraavat kampanjat:</a:t>
            </a:r>
            <a:endParaRPr b="0" lang="fi-FI" sz="1800" spc="-1" strike="noStrike">
              <a:latin typeface="Arial"/>
            </a:endParaRPr>
          </a:p>
          <a:p>
            <a:pPr marL="457200">
              <a:lnSpc>
                <a:spcPct val="100000"/>
              </a:lnSpc>
            </a:pPr>
            <a:endParaRPr b="0" lang="fi-FI" sz="1800" spc="-1" strike="noStrike">
              <a:latin typeface="Arial"/>
            </a:endParaRPr>
          </a:p>
          <a:p>
            <a:pPr>
              <a:lnSpc>
                <a:spcPct val="100000"/>
              </a:lnSpc>
            </a:pPr>
            <a:endParaRPr b="0" lang="fi-FI" sz="1800" spc="-1" strike="noStrike">
              <a:latin typeface="Arial"/>
            </a:endParaRPr>
          </a:p>
        </p:txBody>
      </p:sp>
      <p:sp>
        <p:nvSpPr>
          <p:cNvPr id="235" name="CustomShape 3"/>
          <p:cNvSpPr/>
          <p:nvPr/>
        </p:nvSpPr>
        <p:spPr>
          <a:xfrm>
            <a:off x="3781440" y="6635160"/>
            <a:ext cx="3138840" cy="137880"/>
          </a:xfrm>
          <a:prstGeom prst="rect">
            <a:avLst/>
          </a:prstGeom>
          <a:noFill/>
          <a:ln>
            <a:noFill/>
          </a:ln>
        </p:spPr>
        <p:style>
          <a:lnRef idx="0"/>
          <a:fillRef idx="0"/>
          <a:effectRef idx="0"/>
          <a:fontRef idx="minor"/>
        </p:style>
        <p:txBody>
          <a:bodyPr lIns="0" rIns="0" tIns="0" bIns="0" anchor="ctr">
            <a:spAutoFit/>
          </a:bodyPr>
          <a:p>
            <a:pPr marL="485640" indent="-485280">
              <a:lnSpc>
                <a:spcPct val="100000"/>
              </a:lnSpc>
              <a:tabLst>
                <a:tab algn="l" pos="0"/>
              </a:tabLst>
            </a:pPr>
            <a:r>
              <a:rPr b="0" lang="fi-FI" sz="900" spc="-1" strike="noStrike">
                <a:solidFill>
                  <a:srgbClr val="44546a"/>
                </a:solidFill>
                <a:latin typeface="Arial"/>
              </a:rPr>
              <a:t>LÄHDE: Lehdistötutkimus</a:t>
            </a:r>
            <a:endParaRPr b="0" lang="fi-FI" sz="900" spc="-1" strike="noStrike">
              <a:latin typeface="Arial"/>
            </a:endParaRPr>
          </a:p>
        </p:txBody>
      </p:sp>
      <p:pic>
        <p:nvPicPr>
          <p:cNvPr id="236" name="Kuva 3" descr=""/>
          <p:cNvPicPr/>
          <p:nvPr/>
        </p:nvPicPr>
        <p:blipFill>
          <a:blip r:embed="rId1"/>
          <a:stretch/>
        </p:blipFill>
        <p:spPr>
          <a:xfrm>
            <a:off x="1364760" y="617760"/>
            <a:ext cx="3557520" cy="3094200"/>
          </a:xfrm>
          <a:prstGeom prst="rect">
            <a:avLst/>
          </a:prstGeom>
          <a:ln>
            <a:noFill/>
          </a:ln>
        </p:spPr>
      </p:pic>
      <p:pic>
        <p:nvPicPr>
          <p:cNvPr id="237" name="Kuva 4" descr=""/>
          <p:cNvPicPr/>
          <p:nvPr/>
        </p:nvPicPr>
        <p:blipFill>
          <a:blip r:embed="rId2"/>
          <a:stretch/>
        </p:blipFill>
        <p:spPr>
          <a:xfrm>
            <a:off x="129960" y="3184920"/>
            <a:ext cx="4362840" cy="3012480"/>
          </a:xfrm>
          <a:prstGeom prst="rect">
            <a:avLst/>
          </a:prstGeom>
          <a:ln>
            <a:noFill/>
          </a:ln>
        </p:spPr>
      </p:pic>
      <p:pic>
        <p:nvPicPr>
          <p:cNvPr id="238" name="Kuva 8" descr=""/>
          <p:cNvPicPr/>
          <p:nvPr/>
        </p:nvPicPr>
        <p:blipFill>
          <a:blip r:embed="rId3"/>
          <a:stretch/>
        </p:blipFill>
        <p:spPr>
          <a:xfrm>
            <a:off x="4665240" y="3754800"/>
            <a:ext cx="7526160" cy="2763720"/>
          </a:xfrm>
          <a:prstGeom prst="rect">
            <a:avLst/>
          </a:prstGeom>
          <a:ln>
            <a:noFill/>
          </a:ln>
        </p:spPr>
      </p:pic>
    </p:spTree>
  </p:cSld>
  <p:transition spd="slow">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573560" y="84600"/>
            <a:ext cx="10135080" cy="559440"/>
          </a:xfrm>
          <a:prstGeom prst="rect">
            <a:avLst/>
          </a:prstGeom>
          <a:noFill/>
          <a:ln>
            <a:noFill/>
          </a:ln>
        </p:spPr>
        <p:txBody>
          <a:bodyPr anchor="ctr">
            <a:noAutofit/>
          </a:bodyPr>
          <a:p>
            <a:pPr>
              <a:lnSpc>
                <a:spcPct val="90000"/>
              </a:lnSpc>
            </a:pPr>
            <a:r>
              <a:rPr b="1" lang="fi-FI" sz="3200" spc="-1" strike="noStrike">
                <a:solidFill>
                  <a:srgbClr val="000000"/>
                </a:solidFill>
                <a:latin typeface="Calibri Light"/>
              </a:rPr>
              <a:t>KANSALLINEN TOIMIJA –INSIDER UHKA - </a:t>
            </a:r>
            <a:r>
              <a:rPr b="1" lang="fi-FI" sz="2000" spc="-1" strike="noStrike">
                <a:solidFill>
                  <a:srgbClr val="000000"/>
                </a:solidFill>
                <a:latin typeface="Calibri Light"/>
              </a:rPr>
              <a:t>Petteri Lötjönen virtuaalihenkilö:</a:t>
            </a:r>
            <a:endParaRPr b="0" lang="fi-FI" sz="2000" spc="-1" strike="noStrike">
              <a:solidFill>
                <a:srgbClr val="000000"/>
              </a:solidFill>
              <a:latin typeface="Calibri"/>
            </a:endParaRPr>
          </a:p>
        </p:txBody>
      </p:sp>
      <p:sp>
        <p:nvSpPr>
          <p:cNvPr id="240" name="CustomShape 2"/>
          <p:cNvSpPr/>
          <p:nvPr/>
        </p:nvSpPr>
        <p:spPr>
          <a:xfrm>
            <a:off x="2625480" y="784800"/>
            <a:ext cx="9083160" cy="2833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800" spc="-1" strike="noStrike">
                <a:solidFill>
                  <a:srgbClr val="000000"/>
                </a:solidFill>
                <a:latin typeface="Calibri"/>
              </a:rPr>
              <a:t>Petteri on työskennellyt aiemmin Suomen Energiamiksaajat Oy:ssä. Tämä voimakkaassa kasvussa oleva startup-yritys toteuttaa taloyhtiöille ja isännöitsijätoimistoille suunnattua Energia Cocktail –palvelua. EC-palvelu on pilvipohjainen helppokäyttöinen mobiilisovellus, jolla on mahdollista tarkastella sekä yksittäisten asuntojen että isännöitsijänäkymän kautta myös lämmönjakohuoneiden tietoja.</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Petteri on vastannut yrityksen taustajärjestelmistä sekä niiden yhteyksien rakentamisesta taloyhtiöiden lämmönjakohuoneiseen. Työkuorma on ollut suuri ja lopulta syksyllä 2021 Petteri on lähtenyt ovet paukkuen yrityksen palveluksesta ylityökorvauksia koskevan kiistan seurauksena.</a:t>
            </a:r>
            <a:endParaRPr b="0" lang="fi-FI" sz="1800" spc="-1" strike="noStrike">
              <a:latin typeface="Arial"/>
            </a:endParaRPr>
          </a:p>
        </p:txBody>
      </p:sp>
      <p:sp>
        <p:nvSpPr>
          <p:cNvPr id="241" name="CustomShape 3"/>
          <p:cNvSpPr/>
          <p:nvPr/>
        </p:nvSpPr>
        <p:spPr>
          <a:xfrm>
            <a:off x="3781440" y="6635160"/>
            <a:ext cx="3138840" cy="137880"/>
          </a:xfrm>
          <a:prstGeom prst="rect">
            <a:avLst/>
          </a:prstGeom>
          <a:noFill/>
          <a:ln>
            <a:noFill/>
          </a:ln>
        </p:spPr>
        <p:style>
          <a:lnRef idx="0"/>
          <a:fillRef idx="0"/>
          <a:effectRef idx="0"/>
          <a:fontRef idx="minor"/>
        </p:style>
        <p:txBody>
          <a:bodyPr lIns="0" rIns="0" tIns="0" bIns="0" anchor="ctr">
            <a:spAutoFit/>
          </a:bodyPr>
          <a:p>
            <a:pPr marL="485640" indent="-485280">
              <a:lnSpc>
                <a:spcPct val="100000"/>
              </a:lnSpc>
              <a:tabLst>
                <a:tab algn="l" pos="0"/>
              </a:tabLst>
            </a:pPr>
            <a:r>
              <a:rPr b="0" lang="fi-FI" sz="900" spc="-1" strike="noStrike">
                <a:solidFill>
                  <a:srgbClr val="44546a"/>
                </a:solidFill>
                <a:latin typeface="Arial"/>
              </a:rPr>
              <a:t>LÄHDE: Useista tositapahtumista koottu virtuaalihenkilö</a:t>
            </a:r>
            <a:endParaRPr b="0" lang="fi-FI" sz="900" spc="-1" strike="noStrike">
              <a:latin typeface="Arial"/>
            </a:endParaRPr>
          </a:p>
        </p:txBody>
      </p:sp>
      <p:pic>
        <p:nvPicPr>
          <p:cNvPr id="242" name="Kuva 6" descr=""/>
          <p:cNvPicPr/>
          <p:nvPr/>
        </p:nvPicPr>
        <p:blipFill>
          <a:blip r:embed="rId1"/>
          <a:stretch/>
        </p:blipFill>
        <p:spPr>
          <a:xfrm>
            <a:off x="160560" y="1014840"/>
            <a:ext cx="2401560" cy="2401560"/>
          </a:xfrm>
          <a:prstGeom prst="rect">
            <a:avLst/>
          </a:prstGeom>
          <a:ln>
            <a:noFill/>
          </a:ln>
        </p:spPr>
      </p:pic>
      <p:sp>
        <p:nvSpPr>
          <p:cNvPr id="243" name="CustomShape 4"/>
          <p:cNvSpPr/>
          <p:nvPr/>
        </p:nvSpPr>
        <p:spPr>
          <a:xfrm>
            <a:off x="150120" y="3611880"/>
            <a:ext cx="11891880" cy="2559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800" spc="-1" strike="noStrike">
                <a:solidFill>
                  <a:srgbClr val="000000"/>
                </a:solidFill>
                <a:latin typeface="Calibri"/>
              </a:rPr>
              <a:t>Vuoden 2021 alkupuolella on kylmä jakso. Petteri on katkeroitunut ja päättää kostaa entiselle työantajalleen. 23.1. Petteri päättää kokeilla vieläkö hän pääsisi valvomoon. </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Tammikuun 23.-24. välisestä yöstä tuleekin sitten kylmä ja kiireinen monelle taholle. Petteri on ohjannut 50:nen taloyhtiön lämmönjakohuoneiden asetukset mielestään hauskoille asetuksille ja alkaakin tapahtua isommin. Muutos on niin suuri, että paikallisen energiayhtiön kaukolämpöverkko ei enää kestäkään sitä.  Väärään suuntaan tapahtuva virtaus johtaakin suuren voimalaitoksen hätäsulkuun.</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Viikon kuluttua poliisi kolkuttaa Petterin ovelle aamulla kello 06 kuten heillä tämän tyyppisissä tapauksissa on tapana.</a:t>
            </a:r>
            <a:endParaRPr b="0" lang="fi-FI" sz="1800" spc="-1" strike="noStrike">
              <a:latin typeface="Arial"/>
            </a:endParaRPr>
          </a:p>
        </p:txBody>
      </p:sp>
    </p:spTree>
  </p:cSld>
  <p:transition spd="slow">
    <p:wipe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1317240" y="106200"/>
            <a:ext cx="10107720" cy="559440"/>
          </a:xfrm>
          <a:prstGeom prst="rect">
            <a:avLst/>
          </a:prstGeom>
          <a:noFill/>
          <a:ln>
            <a:noFill/>
          </a:ln>
        </p:spPr>
        <p:txBody>
          <a:bodyPr anchor="ctr">
            <a:noAutofit/>
          </a:bodyPr>
          <a:p>
            <a:pPr>
              <a:lnSpc>
                <a:spcPct val="90000"/>
              </a:lnSpc>
            </a:pPr>
            <a:r>
              <a:rPr b="1" lang="fi-FI" sz="3200" spc="-1" strike="noStrike">
                <a:solidFill>
                  <a:srgbClr val="000000"/>
                </a:solidFill>
                <a:latin typeface="Calibri Light"/>
              </a:rPr>
              <a:t>KANSALLINEN TOIMIJA – HAKKERI- </a:t>
            </a:r>
            <a:r>
              <a:rPr b="1" lang="fi-FI" sz="2800" spc="-1" strike="noStrike">
                <a:solidFill>
                  <a:srgbClr val="000000"/>
                </a:solidFill>
                <a:latin typeface="Calibri Light"/>
              </a:rPr>
              <a:t>Veera Liukkonen </a:t>
            </a:r>
            <a:r>
              <a:rPr b="1" lang="fi-FI" sz="2000" spc="-1" strike="noStrike">
                <a:solidFill>
                  <a:srgbClr val="000000"/>
                </a:solidFill>
                <a:latin typeface="Calibri Light"/>
              </a:rPr>
              <a:t>virtuaalihenkilö: .</a:t>
            </a:r>
            <a:endParaRPr b="0" lang="fi-FI" sz="2000" spc="-1" strike="noStrike">
              <a:solidFill>
                <a:srgbClr val="000000"/>
              </a:solidFill>
              <a:latin typeface="Calibri"/>
            </a:endParaRPr>
          </a:p>
        </p:txBody>
      </p:sp>
      <p:sp>
        <p:nvSpPr>
          <p:cNvPr id="245" name="CustomShape 2"/>
          <p:cNvSpPr/>
          <p:nvPr/>
        </p:nvSpPr>
        <p:spPr>
          <a:xfrm>
            <a:off x="2266560" y="560160"/>
            <a:ext cx="9925200" cy="2833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800" spc="-1" strike="noStrike">
                <a:solidFill>
                  <a:srgbClr val="000000"/>
                </a:solidFill>
                <a:latin typeface="Calibri"/>
              </a:rPr>
              <a:t>Veera on opiskellut datanomiksi, mutta tällä hetkellä hän on työtön. Veera viihtyy hyvin teknisilläkin websivuilla ja osaa myös jonkin verran koodata. </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Eräänä päivänä Veeran kaveri vinkkaa hänelle WhatsAppissa uutisen, jossa kerrotaan kuinka jäähalli oli sulanut naapurimaassamme kyberhyökkäyksen takia. Veera alkaa etsiä aiheesta lisää tietoa mm. jäähallin nimellä ja löytää sen aikaisemman IP-osoitteen Shodanista. Hän huomaa, että samoja jäähallissa käytettyjä laitteitahan löytyy Suomesta tuhansia hyvinkin erilaisista rakennuksista - tosin hieman eri versionumeroilla.</a:t>
            </a:r>
            <a:endParaRPr b="0" lang="fi-FI" sz="1800" spc="-1" strike="noStrike">
              <a:latin typeface="Arial"/>
            </a:endParaRPr>
          </a:p>
          <a:p>
            <a:pPr>
              <a:lnSpc>
                <a:spcPct val="100000"/>
              </a:lnSpc>
            </a:pPr>
            <a:r>
              <a:rPr b="0" lang="fi-FI" sz="1800" spc="-1" strike="noStrike">
                <a:solidFill>
                  <a:srgbClr val="000000"/>
                </a:solidFill>
                <a:latin typeface="Calibri"/>
              </a:rPr>
              <a:t> </a:t>
            </a:r>
            <a:endParaRPr b="0" lang="fi-FI" sz="1800" spc="-1" strike="noStrike">
              <a:latin typeface="Arial"/>
            </a:endParaRPr>
          </a:p>
          <a:p>
            <a:pPr>
              <a:lnSpc>
                <a:spcPct val="100000"/>
              </a:lnSpc>
            </a:pPr>
            <a:r>
              <a:rPr b="0" lang="fi-FI" sz="1800" spc="-1" strike="noStrike">
                <a:solidFill>
                  <a:srgbClr val="000000"/>
                </a:solidFill>
                <a:latin typeface="Calibri"/>
              </a:rPr>
              <a:t>Laitteet ovat avoimesti näkyvillä nettiin, mutta niihin pitää kirjautua käyttäjätunnuksella ja salasanalla.</a:t>
            </a:r>
            <a:endParaRPr b="0" lang="fi-FI" sz="1800" spc="-1" strike="noStrike">
              <a:latin typeface="Arial"/>
            </a:endParaRPr>
          </a:p>
        </p:txBody>
      </p:sp>
      <p:sp>
        <p:nvSpPr>
          <p:cNvPr id="246" name="CustomShape 3"/>
          <p:cNvSpPr/>
          <p:nvPr/>
        </p:nvSpPr>
        <p:spPr>
          <a:xfrm>
            <a:off x="150120" y="3429360"/>
            <a:ext cx="11538360" cy="3107880"/>
          </a:xfrm>
          <a:prstGeom prst="rect">
            <a:avLst/>
          </a:prstGeom>
          <a:solidFill>
            <a:schemeClr val="bg1"/>
          </a:solidFill>
          <a:ln>
            <a:noFill/>
          </a:ln>
        </p:spPr>
        <p:style>
          <a:lnRef idx="0"/>
          <a:fillRef idx="0"/>
          <a:effectRef idx="0"/>
          <a:fontRef idx="minor"/>
        </p:style>
        <p:txBody>
          <a:bodyPr lIns="90000" rIns="90000" tIns="45000" bIns="45000">
            <a:spAutoFit/>
          </a:bodyPr>
          <a:p>
            <a:pPr>
              <a:lnSpc>
                <a:spcPct val="100000"/>
              </a:lnSpc>
            </a:pPr>
            <a:r>
              <a:rPr b="0" lang="fi-FI" sz="1800" spc="-1" strike="noStrike">
                <a:solidFill>
                  <a:srgbClr val="000000"/>
                </a:solidFill>
                <a:latin typeface="Calibri"/>
              </a:rPr>
              <a:t>Veera jatkaa testailua ja huomaa, että toisinaan kirjautuminen onnistuu hyvin yksinkertaisella muutamien merkkien pituisella salasanalla. Onnistunut kirjautuminen tarjoaa mahdollisuuden säätää laitteen asetuksia suoraan käyttöliittymän kautta tai HTTP POST -kutsuilla.</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Veera jättää asian sikseen, mutta palaa turhauduttuaan viranomaisten tukipäätöksien hitauteen. Veera kirjoittaa skriptin, joka kokeilee kirjautumista hänen jo löytämillään tunnuksilla käyttäen muutaman tuhannen salasanan sisältävää salasanalistaa. Pelkän kirjautumisen lisäksi skripti lähettää HTTP POST -komennon, joka säätää laitteen säätelemän lämpötilan nollaan Celcius-asteeseen.</a:t>
            </a:r>
            <a:endParaRPr b="0" lang="fi-FI" sz="1800" spc="-1" strike="noStrike">
              <a:latin typeface="Arial"/>
            </a:endParaRPr>
          </a:p>
          <a:p>
            <a:pPr>
              <a:lnSpc>
                <a:spcPct val="100000"/>
              </a:lnSpc>
            </a:pPr>
            <a:endParaRPr b="0" lang="fi-FI" sz="1800" spc="-1" strike="noStrike">
              <a:latin typeface="Arial"/>
            </a:endParaRPr>
          </a:p>
          <a:p>
            <a:pPr>
              <a:lnSpc>
                <a:spcPct val="100000"/>
              </a:lnSpc>
            </a:pPr>
            <a:r>
              <a:rPr b="0" lang="fi-FI" sz="1800" spc="-1" strike="noStrike">
                <a:solidFill>
                  <a:srgbClr val="000000"/>
                </a:solidFill>
                <a:latin typeface="Calibri"/>
              </a:rPr>
              <a:t>Veera ajaa skriptin ja huomaa pian tehneensä pahan virheen skriptin IP-listan käsittelyssä. Virheen takia skripti lähettää muutaman kutsun sijasta satoja tai tuhansia kutsuja huomattavasti useampaan laitteeseen kuin hänen oli tarkoitus.</a:t>
            </a:r>
            <a:endParaRPr b="0" lang="fi-FI" sz="1800" spc="-1" strike="noStrike">
              <a:latin typeface="Arial"/>
            </a:endParaRPr>
          </a:p>
        </p:txBody>
      </p:sp>
      <p:pic>
        <p:nvPicPr>
          <p:cNvPr id="247" name="Kuva 4" descr=""/>
          <p:cNvPicPr/>
          <p:nvPr/>
        </p:nvPicPr>
        <p:blipFill>
          <a:blip r:embed="rId1"/>
          <a:stretch/>
        </p:blipFill>
        <p:spPr>
          <a:xfrm>
            <a:off x="150120" y="1052640"/>
            <a:ext cx="1933560" cy="2104920"/>
          </a:xfrm>
          <a:prstGeom prst="rect">
            <a:avLst/>
          </a:prstGeom>
          <a:ln>
            <a:noFill/>
          </a:ln>
        </p:spPr>
      </p:pic>
      <p:sp>
        <p:nvSpPr>
          <p:cNvPr id="248" name="CustomShape 4"/>
          <p:cNvSpPr/>
          <p:nvPr/>
        </p:nvSpPr>
        <p:spPr>
          <a:xfrm>
            <a:off x="3820680" y="6609960"/>
            <a:ext cx="3138840" cy="137880"/>
          </a:xfrm>
          <a:prstGeom prst="rect">
            <a:avLst/>
          </a:prstGeom>
          <a:noFill/>
          <a:ln>
            <a:noFill/>
          </a:ln>
        </p:spPr>
        <p:style>
          <a:lnRef idx="0"/>
          <a:fillRef idx="0"/>
          <a:effectRef idx="0"/>
          <a:fontRef idx="minor"/>
        </p:style>
        <p:txBody>
          <a:bodyPr lIns="0" rIns="0" tIns="0" bIns="0" anchor="ctr">
            <a:spAutoFit/>
          </a:bodyPr>
          <a:p>
            <a:pPr marL="485640" indent="-485280">
              <a:lnSpc>
                <a:spcPct val="100000"/>
              </a:lnSpc>
              <a:tabLst>
                <a:tab algn="l" pos="0"/>
              </a:tabLst>
            </a:pPr>
            <a:r>
              <a:rPr b="0" lang="fi-FI" sz="900" spc="-1" strike="noStrike">
                <a:solidFill>
                  <a:srgbClr val="44546a"/>
                </a:solidFill>
                <a:latin typeface="Arial"/>
              </a:rPr>
              <a:t>LÄHDE: Useista tositapahtumista koottu virtuaalihenkilö</a:t>
            </a:r>
            <a:endParaRPr b="0" lang="fi-FI" sz="900" spc="-1" strike="noStrike">
              <a:latin typeface="Arial"/>
            </a:endParaRPr>
          </a:p>
        </p:txBody>
      </p:sp>
    </p:spTree>
  </p:cSld>
  <p:transition spd="slow">
    <p:wipe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1702800" y="365040"/>
            <a:ext cx="8730360" cy="876240"/>
          </a:xfrm>
          <a:prstGeom prst="rect">
            <a:avLst/>
          </a:prstGeom>
          <a:noFill/>
          <a:ln>
            <a:noFill/>
          </a:ln>
        </p:spPr>
        <p:txBody>
          <a:bodyPr anchor="ctr">
            <a:normAutofit/>
          </a:bodyPr>
          <a:p>
            <a:pPr>
              <a:lnSpc>
                <a:spcPct val="90000"/>
              </a:lnSpc>
              <a:spcBef>
                <a:spcPts val="1001"/>
              </a:spcBef>
            </a:pPr>
            <a:r>
              <a:rPr b="1" lang="fi-FI" sz="2800" spc="-1" strike="noStrike">
                <a:solidFill>
                  <a:srgbClr val="000000"/>
                </a:solidFill>
                <a:latin typeface="Calibri Light"/>
              </a:rPr>
              <a:t>Mitkä ovat kyberhyökkääjän kohteet asuinkiinteistössä?</a:t>
            </a:r>
            <a:r>
              <a:rPr b="1" lang="fi-FI" sz="1900" spc="-1" strike="noStrike">
                <a:solidFill>
                  <a:srgbClr val="000000"/>
                </a:solidFill>
                <a:latin typeface="Calibri Light"/>
              </a:rPr>
              <a:t>  </a:t>
            </a:r>
            <a:endParaRPr b="0" lang="fi-FI" sz="1900" spc="-1" strike="noStrike">
              <a:solidFill>
                <a:srgbClr val="000000"/>
              </a:solidFill>
              <a:latin typeface="Calibri"/>
            </a:endParaRPr>
          </a:p>
        </p:txBody>
      </p:sp>
      <p:sp>
        <p:nvSpPr>
          <p:cNvPr id="250" name="CustomShape 2"/>
          <p:cNvSpPr/>
          <p:nvPr/>
        </p:nvSpPr>
        <p:spPr>
          <a:xfrm>
            <a:off x="72360" y="1409760"/>
            <a:ext cx="2466000" cy="3254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fi-FI" sz="1600" spc="-1" strike="noStrike">
                <a:solidFill>
                  <a:srgbClr val="000000"/>
                </a:solidFill>
                <a:latin typeface="Calibri"/>
                <a:ea typeface="Calibri"/>
              </a:rPr>
              <a:t>Kybertoiminnan kohteita</a:t>
            </a:r>
            <a:br/>
            <a:r>
              <a:rPr b="0" i="1" lang="fi-FI" sz="1600" spc="-1" strike="noStrike">
                <a:solidFill>
                  <a:srgbClr val="000000"/>
                </a:solidFill>
                <a:latin typeface="Calibri"/>
                <a:ea typeface="Calibri"/>
              </a:rPr>
              <a:t>on kahdeksan. Ne muodostuvat taloyhtiön strategian kautta:</a:t>
            </a:r>
            <a:endParaRPr b="0" lang="fi-FI" sz="1600" spc="-1" strike="noStrike">
              <a:latin typeface="Arial"/>
            </a:endParaRPr>
          </a:p>
          <a:p>
            <a:pPr>
              <a:lnSpc>
                <a:spcPct val="100000"/>
              </a:lnSpc>
              <a:tabLst>
                <a:tab algn="l" pos="0"/>
              </a:tabLst>
            </a:pP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Riskien hallinta</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Infrastruktuuri</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Pääsynhallinta</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Dataturvallisuus</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Huolto ja ylläpito</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Asukkaan toiminta</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Pilvipalvelut</a:t>
            </a:r>
            <a:endParaRPr b="0" lang="fi-FI" sz="1600" spc="-1" strike="noStrike">
              <a:latin typeface="Arial"/>
            </a:endParaRPr>
          </a:p>
          <a:p>
            <a:pPr marL="343080" indent="-342720">
              <a:lnSpc>
                <a:spcPct val="100000"/>
              </a:lnSpc>
              <a:buClr>
                <a:srgbClr val="000000"/>
              </a:buClr>
              <a:buFont typeface="StarSymbol"/>
              <a:buAutoNum type="arabicPeriod"/>
              <a:tabLst>
                <a:tab algn="l" pos="0"/>
              </a:tabLst>
            </a:pPr>
            <a:r>
              <a:rPr b="0" lang="fi-FI" sz="1600" spc="-1" strike="noStrike">
                <a:solidFill>
                  <a:srgbClr val="000000"/>
                </a:solidFill>
                <a:latin typeface="Calibri"/>
                <a:ea typeface="Calibri"/>
              </a:rPr>
              <a:t>Sovellukset</a:t>
            </a:r>
            <a:endParaRPr b="0" lang="fi-FI" sz="1600" spc="-1" strike="noStrike">
              <a:latin typeface="Arial"/>
            </a:endParaRPr>
          </a:p>
        </p:txBody>
      </p:sp>
      <p:grpSp>
        <p:nvGrpSpPr>
          <p:cNvPr id="251" name="Group 3"/>
          <p:cNvGrpSpPr/>
          <p:nvPr/>
        </p:nvGrpSpPr>
        <p:grpSpPr>
          <a:xfrm>
            <a:off x="9142560" y="2158200"/>
            <a:ext cx="2885400" cy="1208160"/>
            <a:chOff x="9142560" y="2158200"/>
            <a:chExt cx="2885400" cy="1208160"/>
          </a:xfrm>
        </p:grpSpPr>
        <p:sp>
          <p:nvSpPr>
            <p:cNvPr id="252" name="CustomShape 4"/>
            <p:cNvSpPr/>
            <p:nvPr/>
          </p:nvSpPr>
          <p:spPr>
            <a:xfrm>
              <a:off x="9142560" y="21582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DATATURVALLISUUS</a:t>
              </a:r>
              <a:endParaRPr b="0" lang="fi-FI" sz="2000" spc="-1" strike="noStrike">
                <a:latin typeface="Arial"/>
              </a:endParaRPr>
            </a:p>
          </p:txBody>
        </p:sp>
        <p:sp>
          <p:nvSpPr>
            <p:cNvPr id="253" name="CustomShape 5"/>
            <p:cNvSpPr/>
            <p:nvPr/>
          </p:nvSpPr>
          <p:spPr>
            <a:xfrm>
              <a:off x="9142560" y="246024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Tiedon salaus.</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Pääsy tietoihin sallitaan vain tunnistetuille käyttäjille tai</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järjestelmille.</a:t>
              </a:r>
              <a:endParaRPr b="0" lang="fi-FI" sz="1400" spc="-1" strike="noStrike">
                <a:latin typeface="Arial"/>
              </a:endParaRPr>
            </a:p>
          </p:txBody>
        </p:sp>
        <p:pic>
          <p:nvPicPr>
            <p:cNvPr id="254" name="Kuva 9" descr=""/>
            <p:cNvPicPr/>
            <p:nvPr/>
          </p:nvPicPr>
          <p:blipFill>
            <a:blip r:embed="rId1"/>
            <a:stretch/>
          </p:blipFill>
          <p:spPr>
            <a:xfrm>
              <a:off x="11492280" y="2736000"/>
              <a:ext cx="439560" cy="615960"/>
            </a:xfrm>
            <a:prstGeom prst="rect">
              <a:avLst/>
            </a:prstGeom>
            <a:ln>
              <a:noFill/>
            </a:ln>
          </p:spPr>
        </p:pic>
      </p:grpSp>
      <p:grpSp>
        <p:nvGrpSpPr>
          <p:cNvPr id="255" name="Group 6"/>
          <p:cNvGrpSpPr/>
          <p:nvPr/>
        </p:nvGrpSpPr>
        <p:grpSpPr>
          <a:xfrm>
            <a:off x="2729880" y="3518280"/>
            <a:ext cx="2885400" cy="1208160"/>
            <a:chOff x="2729880" y="3518280"/>
            <a:chExt cx="2885400" cy="1208160"/>
          </a:xfrm>
        </p:grpSpPr>
        <p:sp>
          <p:nvSpPr>
            <p:cNvPr id="256" name="CustomShape 7"/>
            <p:cNvSpPr/>
            <p:nvPr/>
          </p:nvSpPr>
          <p:spPr>
            <a:xfrm>
              <a:off x="2729880" y="351828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ASUKKAAN TOIMINTA</a:t>
              </a:r>
              <a:endParaRPr b="0" lang="fi-FI" sz="2000" spc="-1" strike="noStrike">
                <a:latin typeface="Arial"/>
              </a:endParaRPr>
            </a:p>
          </p:txBody>
        </p:sp>
        <p:sp>
          <p:nvSpPr>
            <p:cNvPr id="257" name="CustomShape 8"/>
            <p:cNvSpPr/>
            <p:nvPr/>
          </p:nvSpPr>
          <p:spPr>
            <a:xfrm>
              <a:off x="2729880" y="382032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Asukkaan ja taloyhtiön erottaminen.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Taloyhtiön ulkoiset yhteydet</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priorisoidaan ja eristetään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asukkaan yhteyksistä.</a:t>
              </a:r>
              <a:endParaRPr b="0" lang="fi-FI" sz="1400" spc="-1" strike="noStrike">
                <a:latin typeface="Arial"/>
              </a:endParaRPr>
            </a:p>
          </p:txBody>
        </p:sp>
        <p:pic>
          <p:nvPicPr>
            <p:cNvPr id="258" name="Kuva 13" descr=""/>
            <p:cNvPicPr/>
            <p:nvPr/>
          </p:nvPicPr>
          <p:blipFill>
            <a:blip r:embed="rId2"/>
            <a:stretch/>
          </p:blipFill>
          <p:spPr>
            <a:xfrm>
              <a:off x="4999320" y="4103640"/>
              <a:ext cx="561240" cy="557640"/>
            </a:xfrm>
            <a:prstGeom prst="rect">
              <a:avLst/>
            </a:prstGeom>
            <a:ln>
              <a:noFill/>
            </a:ln>
          </p:spPr>
        </p:pic>
      </p:grpSp>
      <p:grpSp>
        <p:nvGrpSpPr>
          <p:cNvPr id="259" name="Group 9"/>
          <p:cNvGrpSpPr/>
          <p:nvPr/>
        </p:nvGrpSpPr>
        <p:grpSpPr>
          <a:xfrm>
            <a:off x="2729880" y="4878000"/>
            <a:ext cx="2885400" cy="1208520"/>
            <a:chOff x="2729880" y="4878000"/>
            <a:chExt cx="2885400" cy="1208520"/>
          </a:xfrm>
        </p:grpSpPr>
        <p:sp>
          <p:nvSpPr>
            <p:cNvPr id="260" name="CustomShape 10"/>
            <p:cNvSpPr/>
            <p:nvPr/>
          </p:nvSpPr>
          <p:spPr>
            <a:xfrm>
              <a:off x="2729880" y="48780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HUOLTO JA YLLÄPITO</a:t>
              </a:r>
              <a:endParaRPr b="0" lang="fi-FI" sz="2000" spc="-1" strike="noStrike">
                <a:latin typeface="Arial"/>
              </a:endParaRPr>
            </a:p>
          </p:txBody>
        </p:sp>
        <p:sp>
          <p:nvSpPr>
            <p:cNvPr id="261" name="CustomShape 11"/>
            <p:cNvSpPr/>
            <p:nvPr/>
          </p:nvSpPr>
          <p:spPr>
            <a:xfrm>
              <a:off x="2729880" y="518040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Turvallisuuden johtaminen.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Nimetään kyberturvallisuuden vastuuhenkilö ja varmennetaan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ulkoisten toimijoiden osaaminen.</a:t>
              </a:r>
              <a:endParaRPr b="0" lang="fi-FI" sz="1400" spc="-1" strike="noStrike">
                <a:latin typeface="Arial"/>
              </a:endParaRPr>
            </a:p>
          </p:txBody>
        </p:sp>
        <p:pic>
          <p:nvPicPr>
            <p:cNvPr id="262" name="Kuva 17" descr=""/>
            <p:cNvPicPr/>
            <p:nvPr/>
          </p:nvPicPr>
          <p:blipFill>
            <a:blip r:embed="rId3"/>
            <a:stretch/>
          </p:blipFill>
          <p:spPr>
            <a:xfrm>
              <a:off x="5082480" y="5513400"/>
              <a:ext cx="473040" cy="517320"/>
            </a:xfrm>
            <a:prstGeom prst="rect">
              <a:avLst/>
            </a:prstGeom>
            <a:ln>
              <a:noFill/>
            </a:ln>
          </p:spPr>
        </p:pic>
      </p:grpSp>
      <p:grpSp>
        <p:nvGrpSpPr>
          <p:cNvPr id="263" name="Group 12"/>
          <p:cNvGrpSpPr/>
          <p:nvPr/>
        </p:nvGrpSpPr>
        <p:grpSpPr>
          <a:xfrm>
            <a:off x="2729880" y="2158200"/>
            <a:ext cx="2885400" cy="1208160"/>
            <a:chOff x="2729880" y="2158200"/>
            <a:chExt cx="2885400" cy="1208160"/>
          </a:xfrm>
        </p:grpSpPr>
        <p:sp>
          <p:nvSpPr>
            <p:cNvPr id="264" name="CustomShape 13"/>
            <p:cNvSpPr/>
            <p:nvPr/>
          </p:nvSpPr>
          <p:spPr>
            <a:xfrm>
              <a:off x="2729880" y="21582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PILVIPALVELUT</a:t>
              </a:r>
              <a:endParaRPr b="0" lang="fi-FI" sz="2000" spc="-1" strike="noStrike">
                <a:latin typeface="Arial"/>
              </a:endParaRPr>
            </a:p>
          </p:txBody>
        </p:sp>
        <p:sp>
          <p:nvSpPr>
            <p:cNvPr id="265" name="CustomShape 14"/>
            <p:cNvSpPr/>
            <p:nvPr/>
          </p:nvSpPr>
          <p:spPr>
            <a:xfrm>
              <a:off x="2729880" y="246024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Pilvipalvelujen turvallisuus.</a:t>
              </a:r>
              <a:r>
                <a:rPr b="0" lang="fi-FI" sz="1400" spc="-1" strike="noStrike">
                  <a:solidFill>
                    <a:srgbClr val="000000"/>
                  </a:solidFill>
                  <a:latin typeface="Calibri"/>
                </a:rPr>
                <a:t> </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Käytetään ainoastaan luotettavia palveluntarjoajia.</a:t>
              </a:r>
              <a:endParaRPr b="0" lang="fi-FI" sz="1400" spc="-1" strike="noStrike">
                <a:latin typeface="Arial"/>
              </a:endParaRPr>
            </a:p>
          </p:txBody>
        </p:sp>
        <p:pic>
          <p:nvPicPr>
            <p:cNvPr id="266" name="Kuva 21" descr=""/>
            <p:cNvPicPr/>
            <p:nvPr/>
          </p:nvPicPr>
          <p:blipFill>
            <a:blip r:embed="rId4"/>
            <a:stretch/>
          </p:blipFill>
          <p:spPr>
            <a:xfrm>
              <a:off x="4933800" y="2903760"/>
              <a:ext cx="512640" cy="362520"/>
            </a:xfrm>
            <a:prstGeom prst="rect">
              <a:avLst/>
            </a:prstGeom>
            <a:ln>
              <a:noFill/>
            </a:ln>
          </p:spPr>
        </p:pic>
      </p:grpSp>
      <p:grpSp>
        <p:nvGrpSpPr>
          <p:cNvPr id="267" name="Group 15"/>
          <p:cNvGrpSpPr/>
          <p:nvPr/>
        </p:nvGrpSpPr>
        <p:grpSpPr>
          <a:xfrm>
            <a:off x="5936400" y="2158200"/>
            <a:ext cx="2885400" cy="1208160"/>
            <a:chOff x="5936400" y="2158200"/>
            <a:chExt cx="2885400" cy="1208160"/>
          </a:xfrm>
        </p:grpSpPr>
        <p:sp>
          <p:nvSpPr>
            <p:cNvPr id="268" name="CustomShape 16"/>
            <p:cNvSpPr/>
            <p:nvPr/>
          </p:nvSpPr>
          <p:spPr>
            <a:xfrm>
              <a:off x="5936400" y="21582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SOVELLUKSET</a:t>
              </a:r>
              <a:endParaRPr b="0" lang="fi-FI" sz="2000" spc="-1" strike="noStrike">
                <a:latin typeface="Arial"/>
              </a:endParaRPr>
            </a:p>
          </p:txBody>
        </p:sp>
        <p:sp>
          <p:nvSpPr>
            <p:cNvPr id="269" name="CustomShape 17"/>
            <p:cNvSpPr/>
            <p:nvPr/>
          </p:nvSpPr>
          <p:spPr>
            <a:xfrm>
              <a:off x="5936400" y="246024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Päivityspolitiikka.</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Sovellusten ja laiteohjelmistojen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päivitykset tehdään ajallaan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ja suunnitelmallisesti.</a:t>
              </a:r>
              <a:endParaRPr b="0" lang="fi-FI" sz="1400" spc="-1" strike="noStrike">
                <a:latin typeface="Arial"/>
              </a:endParaRPr>
            </a:p>
          </p:txBody>
        </p:sp>
        <p:pic>
          <p:nvPicPr>
            <p:cNvPr id="270" name="Kuva 25" descr=""/>
            <p:cNvPicPr/>
            <p:nvPr/>
          </p:nvPicPr>
          <p:blipFill>
            <a:blip r:embed="rId5"/>
            <a:stretch/>
          </p:blipFill>
          <p:spPr>
            <a:xfrm>
              <a:off x="8127720" y="2883960"/>
              <a:ext cx="567720" cy="467280"/>
            </a:xfrm>
            <a:prstGeom prst="rect">
              <a:avLst/>
            </a:prstGeom>
            <a:ln>
              <a:noFill/>
            </a:ln>
          </p:spPr>
        </p:pic>
      </p:grpSp>
      <p:grpSp>
        <p:nvGrpSpPr>
          <p:cNvPr id="271" name="Group 18"/>
          <p:cNvGrpSpPr/>
          <p:nvPr/>
        </p:nvGrpSpPr>
        <p:grpSpPr>
          <a:xfrm>
            <a:off x="5689080" y="3282120"/>
            <a:ext cx="3381120" cy="1688760"/>
            <a:chOff x="5689080" y="3282120"/>
            <a:chExt cx="3381120" cy="1688760"/>
          </a:xfrm>
        </p:grpSpPr>
        <p:sp>
          <p:nvSpPr>
            <p:cNvPr id="272" name="CustomShape 19"/>
            <p:cNvSpPr/>
            <p:nvPr/>
          </p:nvSpPr>
          <p:spPr>
            <a:xfrm>
              <a:off x="6256800" y="3669120"/>
              <a:ext cx="2243880" cy="906120"/>
            </a:xfrm>
            <a:prstGeom prst="octagon">
              <a:avLst>
                <a:gd name="adj" fmla="val 35423"/>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i-FI" sz="2000" spc="-1" strike="noStrike">
                  <a:solidFill>
                    <a:srgbClr val="000000"/>
                  </a:solidFill>
                  <a:latin typeface="Calibri"/>
                </a:rPr>
                <a:t>TALOYHTIÖN</a:t>
              </a:r>
              <a:endParaRPr b="0" lang="fi-FI" sz="2000" spc="-1" strike="noStrike">
                <a:latin typeface="Arial"/>
              </a:endParaRPr>
            </a:p>
            <a:p>
              <a:pPr algn="ctr">
                <a:lnSpc>
                  <a:spcPct val="100000"/>
                </a:lnSpc>
                <a:tabLst>
                  <a:tab algn="l" pos="0"/>
                </a:tabLst>
              </a:pPr>
              <a:r>
                <a:rPr b="1" lang="fi-FI" sz="2000" spc="-1" strike="noStrike">
                  <a:solidFill>
                    <a:srgbClr val="000000"/>
                  </a:solidFill>
                  <a:latin typeface="Calibri"/>
                </a:rPr>
                <a:t>STRATEGIA</a:t>
              </a:r>
              <a:endParaRPr b="0" lang="fi-FI" sz="2000" spc="-1" strike="noStrike">
                <a:latin typeface="Arial"/>
              </a:endParaRPr>
            </a:p>
          </p:txBody>
        </p:sp>
        <p:sp>
          <p:nvSpPr>
            <p:cNvPr id="273" name="CustomShape 20"/>
            <p:cNvSpPr/>
            <p:nvPr/>
          </p:nvSpPr>
          <p:spPr>
            <a:xfrm>
              <a:off x="7107480" y="3417120"/>
              <a:ext cx="545400" cy="26244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4" name="CustomShape 21"/>
            <p:cNvSpPr/>
            <p:nvPr/>
          </p:nvSpPr>
          <p:spPr>
            <a:xfrm rot="3328800">
              <a:off x="8333640" y="3344760"/>
              <a:ext cx="514080" cy="69840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5" name="CustomShape 22"/>
            <p:cNvSpPr/>
            <p:nvPr/>
          </p:nvSpPr>
          <p:spPr>
            <a:xfrm rot="7500000">
              <a:off x="8353080" y="4196880"/>
              <a:ext cx="514080" cy="71568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6" name="CustomShape 23"/>
            <p:cNvSpPr/>
            <p:nvPr/>
          </p:nvSpPr>
          <p:spPr>
            <a:xfrm rot="10800000">
              <a:off x="7107840" y="4571640"/>
              <a:ext cx="545400" cy="26244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7" name="CustomShape 24"/>
            <p:cNvSpPr/>
            <p:nvPr/>
          </p:nvSpPr>
          <p:spPr>
            <a:xfrm rot="18300000">
              <a:off x="5887440" y="3343680"/>
              <a:ext cx="514080" cy="69840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8" name="CustomShape 25"/>
            <p:cNvSpPr/>
            <p:nvPr/>
          </p:nvSpPr>
          <p:spPr>
            <a:xfrm rot="14100000">
              <a:off x="5893200" y="4195440"/>
              <a:ext cx="514080" cy="71568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79" name="CustomShape 26"/>
            <p:cNvSpPr/>
            <p:nvPr/>
          </p:nvSpPr>
          <p:spPr>
            <a:xfrm rot="16200000">
              <a:off x="5716440" y="3837960"/>
              <a:ext cx="514080" cy="56880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280" name="CustomShape 27"/>
            <p:cNvSpPr/>
            <p:nvPr/>
          </p:nvSpPr>
          <p:spPr>
            <a:xfrm rot="5400000">
              <a:off x="8528760" y="3837240"/>
              <a:ext cx="514080" cy="568800"/>
            </a:xfrm>
            <a:prstGeom prst="up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grpSp>
      <p:grpSp>
        <p:nvGrpSpPr>
          <p:cNvPr id="281" name="Group 28"/>
          <p:cNvGrpSpPr/>
          <p:nvPr/>
        </p:nvGrpSpPr>
        <p:grpSpPr>
          <a:xfrm>
            <a:off x="5936400" y="4878000"/>
            <a:ext cx="2885400" cy="1208520"/>
            <a:chOff x="5936400" y="4878000"/>
            <a:chExt cx="2885400" cy="1208520"/>
          </a:xfrm>
        </p:grpSpPr>
        <p:sp>
          <p:nvSpPr>
            <p:cNvPr id="282" name="CustomShape 29"/>
            <p:cNvSpPr/>
            <p:nvPr/>
          </p:nvSpPr>
          <p:spPr>
            <a:xfrm>
              <a:off x="5936400" y="48780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RISKIENHALLINTA</a:t>
              </a:r>
              <a:endParaRPr b="0" lang="fi-FI" sz="2000" spc="-1" strike="noStrike">
                <a:latin typeface="Arial"/>
              </a:endParaRPr>
            </a:p>
          </p:txBody>
        </p:sp>
        <p:sp>
          <p:nvSpPr>
            <p:cNvPr id="283" name="CustomShape 30"/>
            <p:cNvSpPr/>
            <p:nvPr/>
          </p:nvSpPr>
          <p:spPr>
            <a:xfrm>
              <a:off x="5936400" y="518040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Riskien aktiivinen ennakointi. </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Seurataan yleistä kybertilannetta</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ja varaudutaan torjumaan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tunnistetut riskit ennalta.</a:t>
              </a:r>
              <a:endParaRPr b="0" lang="fi-FI" sz="1400" spc="-1" strike="noStrike">
                <a:latin typeface="Arial"/>
              </a:endParaRPr>
            </a:p>
          </p:txBody>
        </p:sp>
        <p:pic>
          <p:nvPicPr>
            <p:cNvPr id="284" name="Kuva 39" descr=""/>
            <p:cNvPicPr/>
            <p:nvPr/>
          </p:nvPicPr>
          <p:blipFill>
            <a:blip r:embed="rId6"/>
            <a:stretch/>
          </p:blipFill>
          <p:spPr>
            <a:xfrm>
              <a:off x="8215920" y="5636520"/>
              <a:ext cx="522360" cy="375840"/>
            </a:xfrm>
            <a:prstGeom prst="rect">
              <a:avLst/>
            </a:prstGeom>
            <a:ln>
              <a:noFill/>
            </a:ln>
          </p:spPr>
        </p:pic>
      </p:grpSp>
      <p:grpSp>
        <p:nvGrpSpPr>
          <p:cNvPr id="285" name="Group 31"/>
          <p:cNvGrpSpPr/>
          <p:nvPr/>
        </p:nvGrpSpPr>
        <p:grpSpPr>
          <a:xfrm>
            <a:off x="9142560" y="4878000"/>
            <a:ext cx="2885400" cy="1208520"/>
            <a:chOff x="9142560" y="4878000"/>
            <a:chExt cx="2885400" cy="1208520"/>
          </a:xfrm>
        </p:grpSpPr>
        <p:sp>
          <p:nvSpPr>
            <p:cNvPr id="286" name="CustomShape 32"/>
            <p:cNvSpPr/>
            <p:nvPr/>
          </p:nvSpPr>
          <p:spPr>
            <a:xfrm>
              <a:off x="9142560" y="487800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INFRASTRUKTUURI</a:t>
              </a:r>
              <a:endParaRPr b="0" lang="fi-FI" sz="2000" spc="-1" strike="noStrike">
                <a:latin typeface="Arial"/>
              </a:endParaRPr>
            </a:p>
          </p:txBody>
        </p:sp>
        <p:sp>
          <p:nvSpPr>
            <p:cNvPr id="287" name="CustomShape 33"/>
            <p:cNvSpPr/>
            <p:nvPr/>
          </p:nvSpPr>
          <p:spPr>
            <a:xfrm>
              <a:off x="9142560" y="518040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Pahimman seurauksen rajaaminen.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Suojataan taloyhtiön perusinfra pahimmilta kyberhäiriöiden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seurauksilta.</a:t>
              </a:r>
              <a:endParaRPr b="0" lang="fi-FI" sz="1400" spc="-1" strike="noStrike">
                <a:latin typeface="Arial"/>
              </a:endParaRPr>
            </a:p>
          </p:txBody>
        </p:sp>
        <p:pic>
          <p:nvPicPr>
            <p:cNvPr id="288" name="Kuva 43" descr=""/>
            <p:cNvPicPr/>
            <p:nvPr/>
          </p:nvPicPr>
          <p:blipFill>
            <a:blip r:embed="rId7"/>
            <a:stretch/>
          </p:blipFill>
          <p:spPr>
            <a:xfrm>
              <a:off x="11431080" y="5602680"/>
              <a:ext cx="500400" cy="394560"/>
            </a:xfrm>
            <a:prstGeom prst="rect">
              <a:avLst/>
            </a:prstGeom>
            <a:ln>
              <a:noFill/>
            </a:ln>
          </p:spPr>
        </p:pic>
      </p:grpSp>
      <p:grpSp>
        <p:nvGrpSpPr>
          <p:cNvPr id="289" name="Group 34"/>
          <p:cNvGrpSpPr/>
          <p:nvPr/>
        </p:nvGrpSpPr>
        <p:grpSpPr>
          <a:xfrm>
            <a:off x="9142560" y="3518280"/>
            <a:ext cx="2885400" cy="1208160"/>
            <a:chOff x="9142560" y="3518280"/>
            <a:chExt cx="2885400" cy="1208160"/>
          </a:xfrm>
        </p:grpSpPr>
        <p:sp>
          <p:nvSpPr>
            <p:cNvPr id="290" name="CustomShape 35"/>
            <p:cNvSpPr/>
            <p:nvPr/>
          </p:nvSpPr>
          <p:spPr>
            <a:xfrm flipH="1">
              <a:off x="10786680" y="4199400"/>
              <a:ext cx="389160" cy="360"/>
            </a:xfrm>
            <a:custGeom>
              <a:avLst/>
              <a:gdLst/>
              <a:ahLst/>
              <a:rect l="l" t="t" r="r" b="b"/>
              <a:pathLst>
                <a:path w="21600" h="21600">
                  <a:moveTo>
                    <a:pt x="0" y="0"/>
                  </a:moveTo>
                  <a:lnTo>
                    <a:pt x="21600" y="21600"/>
                  </a:lnTo>
                </a:path>
              </a:pathLst>
            </a:custGeom>
            <a:solidFill>
              <a:srgbClr val="9bbb59"/>
            </a:solidFill>
            <a:ln w="38160">
              <a:solidFill>
                <a:srgbClr val="8064a2"/>
              </a:solidFill>
              <a:round/>
            </a:ln>
          </p:spPr>
          <p:style>
            <a:lnRef idx="0"/>
            <a:fillRef idx="0"/>
            <a:effectRef idx="0"/>
            <a:fontRef idx="minor"/>
          </p:style>
        </p:sp>
        <p:sp>
          <p:nvSpPr>
            <p:cNvPr id="291" name="CustomShape 36"/>
            <p:cNvSpPr/>
            <p:nvPr/>
          </p:nvSpPr>
          <p:spPr>
            <a:xfrm>
              <a:off x="9142560" y="3518280"/>
              <a:ext cx="2885400" cy="301680"/>
            </a:xfrm>
            <a:prstGeom prst="roundRect">
              <a:avLst>
                <a:gd name="adj" fmla="val 10583"/>
              </a:avLst>
            </a:prstGeom>
            <a:solidFill>
              <a:schemeClr val="accent5"/>
            </a:solidFill>
            <a:ln w="25560">
              <a:solidFill>
                <a:srgbClr val="ffffff"/>
              </a:solidFill>
              <a:round/>
            </a:ln>
          </p:spPr>
          <p:style>
            <a:lnRef idx="0"/>
            <a:fillRef idx="0"/>
            <a:effectRef idx="0"/>
            <a:fontRef idx="minor"/>
          </p:style>
          <p:txBody>
            <a:bodyPr lIns="108000" rIns="108000" tIns="40680" bIns="40680" anchor="ctr">
              <a:noAutofit/>
            </a:bodyPr>
            <a:p>
              <a:pPr algn="ctr">
                <a:lnSpc>
                  <a:spcPct val="100000"/>
                </a:lnSpc>
                <a:tabLst>
                  <a:tab algn="l" pos="0"/>
                </a:tabLst>
              </a:pPr>
              <a:r>
                <a:rPr b="1" lang="fi-FI" sz="2000" spc="-1" strike="noStrike">
                  <a:solidFill>
                    <a:srgbClr val="f2f2f2"/>
                  </a:solidFill>
                  <a:latin typeface="Calibri"/>
                </a:rPr>
                <a:t>PÄÄSYNHALLINTA</a:t>
              </a:r>
              <a:endParaRPr b="0" lang="fi-FI" sz="2000" spc="-1" strike="noStrike">
                <a:latin typeface="Arial"/>
              </a:endParaRPr>
            </a:p>
          </p:txBody>
        </p:sp>
        <p:sp>
          <p:nvSpPr>
            <p:cNvPr id="292" name="CustomShape 37"/>
            <p:cNvSpPr/>
            <p:nvPr/>
          </p:nvSpPr>
          <p:spPr>
            <a:xfrm>
              <a:off x="9142560" y="3820320"/>
              <a:ext cx="2885400" cy="906120"/>
            </a:xfrm>
            <a:prstGeom prst="rect">
              <a:avLst/>
            </a:prstGeom>
            <a:solidFill>
              <a:srgbClr val="dae3f3"/>
            </a:solidFill>
            <a:ln w="25560">
              <a:noFill/>
            </a:ln>
          </p:spPr>
          <p:style>
            <a:lnRef idx="0"/>
            <a:fillRef idx="0"/>
            <a:effectRef idx="0"/>
            <a:fontRef idx="minor"/>
          </p:style>
          <p:txBody>
            <a:bodyPr lIns="90000" rIns="90000" tIns="45000" bIns="45000">
              <a:noAutofit/>
            </a:bodyPr>
            <a:p>
              <a:pPr>
                <a:lnSpc>
                  <a:spcPct val="100000"/>
                </a:lnSpc>
                <a:tabLst>
                  <a:tab algn="l" pos="0"/>
                </a:tabLst>
              </a:pPr>
              <a:r>
                <a:rPr b="0" i="1" lang="fi-FI" sz="1400" spc="-1" strike="noStrike">
                  <a:solidFill>
                    <a:srgbClr val="000000"/>
                  </a:solidFill>
                  <a:latin typeface="Calibri"/>
                </a:rPr>
                <a:t>Turvalliset yhteydet ja fyysiset tilat.</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Estetään luvaton pääsy järjestelmiin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ja mahdollistetaan tekniikan</a:t>
              </a:r>
              <a:endParaRPr b="0" lang="fi-FI" sz="1400" spc="-1" strike="noStrike">
                <a:latin typeface="Arial"/>
              </a:endParaRPr>
            </a:p>
            <a:p>
              <a:pPr>
                <a:lnSpc>
                  <a:spcPct val="100000"/>
                </a:lnSpc>
                <a:tabLst>
                  <a:tab algn="l" pos="0"/>
                </a:tabLst>
              </a:pPr>
              <a:r>
                <a:rPr b="0" lang="fi-FI" sz="1400" spc="-1" strike="noStrike">
                  <a:solidFill>
                    <a:srgbClr val="000000"/>
                  </a:solidFill>
                  <a:latin typeface="Calibri"/>
                </a:rPr>
                <a:t>ylläpito ja hallinnointi.</a:t>
              </a:r>
              <a:endParaRPr b="0" lang="fi-FI" sz="1400" spc="-1" strike="noStrike">
                <a:latin typeface="Arial"/>
              </a:endParaRPr>
            </a:p>
          </p:txBody>
        </p:sp>
        <p:pic>
          <p:nvPicPr>
            <p:cNvPr id="293" name="Kuva 48" descr=""/>
            <p:cNvPicPr/>
            <p:nvPr/>
          </p:nvPicPr>
          <p:blipFill>
            <a:blip r:embed="rId8"/>
            <a:stretch/>
          </p:blipFill>
          <p:spPr>
            <a:xfrm>
              <a:off x="11457000" y="4199400"/>
              <a:ext cx="474480" cy="491400"/>
            </a:xfrm>
            <a:prstGeom prst="rect">
              <a:avLst/>
            </a:prstGeom>
            <a:ln>
              <a:noFill/>
            </a:ln>
          </p:spPr>
        </p:pic>
      </p:grpSp>
      <p:grpSp>
        <p:nvGrpSpPr>
          <p:cNvPr id="294" name="Group 38"/>
          <p:cNvGrpSpPr/>
          <p:nvPr/>
        </p:nvGrpSpPr>
        <p:grpSpPr>
          <a:xfrm>
            <a:off x="2729880" y="1364040"/>
            <a:ext cx="9297720" cy="680400"/>
            <a:chOff x="2729880" y="1364040"/>
            <a:chExt cx="9297720" cy="680400"/>
          </a:xfrm>
        </p:grpSpPr>
        <p:sp>
          <p:nvSpPr>
            <p:cNvPr id="295" name="CustomShape 39"/>
            <p:cNvSpPr/>
            <p:nvPr/>
          </p:nvSpPr>
          <p:spPr>
            <a:xfrm>
              <a:off x="2729880" y="1364040"/>
              <a:ext cx="9297720" cy="452880"/>
            </a:xfrm>
            <a:prstGeom prst="roundRect">
              <a:avLst>
                <a:gd name="adj" fmla="val 0"/>
              </a:avLst>
            </a:prstGeom>
            <a:solidFill>
              <a:srgbClr val="ff4c4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i-FI" sz="2000" spc="-1" strike="noStrike">
                  <a:solidFill>
                    <a:srgbClr val="ffffff"/>
                  </a:solidFill>
                  <a:latin typeface="Calibri"/>
                </a:rPr>
                <a:t>ULKOPUOLINEN KYBERHYÖKKÄÄJÄ VAIKUTTAA JOKAISEEN OSA-ALUEESEEN</a:t>
              </a:r>
              <a:endParaRPr b="0" lang="fi-FI" sz="2000" spc="-1" strike="noStrike">
                <a:latin typeface="Arial"/>
              </a:endParaRPr>
            </a:p>
          </p:txBody>
        </p:sp>
        <p:grpSp>
          <p:nvGrpSpPr>
            <p:cNvPr id="296" name="Group 40"/>
            <p:cNvGrpSpPr/>
            <p:nvPr/>
          </p:nvGrpSpPr>
          <p:grpSpPr>
            <a:xfrm>
              <a:off x="2890800" y="1817280"/>
              <a:ext cx="8976960" cy="227160"/>
              <a:chOff x="2890800" y="1817280"/>
              <a:chExt cx="8976960" cy="227160"/>
            </a:xfrm>
          </p:grpSpPr>
          <p:sp>
            <p:nvSpPr>
              <p:cNvPr id="297" name="CustomShape 41"/>
              <p:cNvSpPr/>
              <p:nvPr/>
            </p:nvSpPr>
            <p:spPr>
              <a:xfrm rot="10800000">
                <a:off x="2890800" y="181800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298" name="CustomShape 42"/>
              <p:cNvSpPr/>
              <p:nvPr/>
            </p:nvSpPr>
            <p:spPr>
              <a:xfrm rot="10800000">
                <a:off x="353196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299" name="CustomShape 43"/>
              <p:cNvSpPr/>
              <p:nvPr/>
            </p:nvSpPr>
            <p:spPr>
              <a:xfrm rot="10800000">
                <a:off x="4173120" y="181800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0" name="CustomShape 44"/>
              <p:cNvSpPr/>
              <p:nvPr/>
            </p:nvSpPr>
            <p:spPr>
              <a:xfrm rot="10800000">
                <a:off x="481464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1" name="CustomShape 45"/>
              <p:cNvSpPr/>
              <p:nvPr/>
            </p:nvSpPr>
            <p:spPr>
              <a:xfrm rot="10800000">
                <a:off x="5455800" y="181764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2" name="CustomShape 46"/>
              <p:cNvSpPr/>
              <p:nvPr/>
            </p:nvSpPr>
            <p:spPr>
              <a:xfrm rot="10800000">
                <a:off x="609696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3" name="CustomShape 47"/>
              <p:cNvSpPr/>
              <p:nvPr/>
            </p:nvSpPr>
            <p:spPr>
              <a:xfrm rot="10800000">
                <a:off x="6738120" y="181764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4" name="CustomShape 48"/>
              <p:cNvSpPr/>
              <p:nvPr/>
            </p:nvSpPr>
            <p:spPr>
              <a:xfrm rot="10800000">
                <a:off x="737964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5" name="CustomShape 49"/>
              <p:cNvSpPr/>
              <p:nvPr/>
            </p:nvSpPr>
            <p:spPr>
              <a:xfrm rot="10800000">
                <a:off x="8020800" y="181800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6" name="CustomShape 50"/>
              <p:cNvSpPr/>
              <p:nvPr/>
            </p:nvSpPr>
            <p:spPr>
              <a:xfrm rot="10800000">
                <a:off x="866196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7" name="CustomShape 51"/>
              <p:cNvSpPr/>
              <p:nvPr/>
            </p:nvSpPr>
            <p:spPr>
              <a:xfrm rot="10800000">
                <a:off x="9303120" y="181800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8" name="CustomShape 52"/>
              <p:cNvSpPr/>
              <p:nvPr/>
            </p:nvSpPr>
            <p:spPr>
              <a:xfrm rot="10800000">
                <a:off x="994464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09" name="CustomShape 53"/>
              <p:cNvSpPr/>
              <p:nvPr/>
            </p:nvSpPr>
            <p:spPr>
              <a:xfrm rot="10800000">
                <a:off x="10585800" y="181800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sp>
            <p:nvSpPr>
              <p:cNvPr id="310" name="CustomShape 54"/>
              <p:cNvSpPr/>
              <p:nvPr/>
            </p:nvSpPr>
            <p:spPr>
              <a:xfrm rot="10800000">
                <a:off x="11226960" y="1817280"/>
                <a:ext cx="640800" cy="226440"/>
              </a:xfrm>
              <a:prstGeom prst="triangle">
                <a:avLst>
                  <a:gd name="adj" fmla="val 50000"/>
                </a:avLst>
              </a:prstGeom>
              <a:solidFill>
                <a:srgbClr val="ff4c4c"/>
              </a:solidFill>
              <a:ln>
                <a:noFill/>
              </a:ln>
            </p:spPr>
            <p:style>
              <a:lnRef idx="2">
                <a:schemeClr val="accent1">
                  <a:shade val="50000"/>
                </a:schemeClr>
              </a:lnRef>
              <a:fillRef idx="1">
                <a:schemeClr val="accent1"/>
              </a:fillRef>
              <a:effectRef idx="0">
                <a:schemeClr val="accent1"/>
              </a:effectRef>
              <a:fontRef idx="minor"/>
            </p:style>
          </p:sp>
        </p:grpSp>
      </p:grpSp>
      <p:sp>
        <p:nvSpPr>
          <p:cNvPr id="311" name="CustomShape 55"/>
          <p:cNvSpPr/>
          <p:nvPr/>
        </p:nvSpPr>
        <p:spPr>
          <a:xfrm>
            <a:off x="5709600" y="4790520"/>
            <a:ext cx="385920" cy="484200"/>
          </a:xfrm>
          <a:prstGeom prst="rightArrow">
            <a:avLst>
              <a:gd name="adj1" fmla="val 50000"/>
              <a:gd name="adj2" fmla="val 50000"/>
            </a:avLst>
          </a:prstGeom>
          <a:solidFill>
            <a:srgbClr val="ff0000"/>
          </a:solidFill>
          <a:ln/>
        </p:spPr>
        <p:style>
          <a:lnRef idx="2">
            <a:schemeClr val="accent1">
              <a:shade val="50000"/>
            </a:schemeClr>
          </a:lnRef>
          <a:fillRef idx="1">
            <a:schemeClr val="accent1"/>
          </a:fillRef>
          <a:effectRef idx="0">
            <a:schemeClr val="accent1"/>
          </a:effectRef>
          <a:fontRef idx="minor"/>
        </p:style>
      </p:sp>
    </p:spTree>
  </p:cSld>
  <p:transition spd="slow">
    <p:push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2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2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2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1702800" y="365040"/>
            <a:ext cx="9650520" cy="522720"/>
          </a:xfrm>
          <a:prstGeom prst="rect">
            <a:avLst/>
          </a:prstGeom>
          <a:noFill/>
          <a:ln>
            <a:noFill/>
          </a:ln>
        </p:spPr>
        <p:txBody>
          <a:bodyPr anchor="ctr">
            <a:normAutofit fontScale="55000"/>
          </a:bodyPr>
          <a:p>
            <a:pPr>
              <a:lnSpc>
                <a:spcPct val="90000"/>
              </a:lnSpc>
            </a:pPr>
            <a:r>
              <a:rPr b="1" lang="fi-FI" sz="2800" spc="-1" strike="noStrike">
                <a:solidFill>
                  <a:srgbClr val="000000"/>
                </a:solidFill>
                <a:latin typeface="Calibri Light"/>
              </a:rPr>
              <a:t>VARAUTUMINEN Vastuunjako taloyhtiön kybertoimintaympäristössä</a:t>
            </a:r>
            <a:endParaRPr b="0" lang="fi-FI" sz="2800" spc="-1" strike="noStrike">
              <a:solidFill>
                <a:srgbClr val="000000"/>
              </a:solidFill>
              <a:latin typeface="Calibri"/>
            </a:endParaRPr>
          </a:p>
        </p:txBody>
      </p:sp>
      <p:sp>
        <p:nvSpPr>
          <p:cNvPr id="313" name="TextShape 2"/>
          <p:cNvSpPr txBox="1"/>
          <p:nvPr/>
        </p:nvSpPr>
        <p:spPr>
          <a:xfrm>
            <a:off x="1190880" y="1145880"/>
            <a:ext cx="9650520" cy="456588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Taloyhtiön kybertoimintaympäristön toimintavirheisiin on aina varauduttava. Varautuminen liittyy ennakointiin. Toimintavirheet saattavat ilmetä:</a:t>
            </a:r>
            <a:endParaRPr b="1"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taloyhtiön ulkopuolisissa tietoverkoissa ja järjestelmissä (mm intranet)</a:t>
            </a:r>
            <a:endParaRPr b="0"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taloyhtiön sisäisessä tietojärjestelmässä, joka koskee kiinteistötekniikkaa ja asiakaspalvelua</a:t>
            </a:r>
            <a:endParaRPr b="0" lang="fi-FI" sz="2000" spc="-1" strike="noStrike">
              <a:solidFill>
                <a:srgbClr val="000000"/>
              </a:solidFill>
              <a:latin typeface="Calibri Light"/>
            </a:endParaRPr>
          </a:p>
          <a:p>
            <a:pPr lvl="1" marL="685800" indent="-228240">
              <a:lnSpc>
                <a:spcPct val="90000"/>
              </a:lnSpc>
              <a:spcBef>
                <a:spcPts val="499"/>
              </a:spcBef>
              <a:buClr>
                <a:srgbClr val="000000"/>
              </a:buClr>
              <a:buFont typeface="Arial"/>
              <a:buChar char="•"/>
            </a:pPr>
            <a:r>
              <a:rPr b="0" lang="fi-FI" sz="2000" spc="-1" strike="noStrike">
                <a:solidFill>
                  <a:srgbClr val="000000"/>
                </a:solidFill>
                <a:latin typeface="Calibri Light"/>
              </a:rPr>
              <a:t>taloyhtiön asukkaan omaan toimintaan liittyvässä tietojärjestelmässä</a:t>
            </a:r>
            <a:endParaRPr b="0" lang="fi-FI" sz="2000" spc="-1" strike="noStrike">
              <a:solidFill>
                <a:srgbClr val="000000"/>
              </a:solidFill>
              <a:latin typeface="Calibri Light"/>
            </a:endParaRPr>
          </a:p>
          <a:p>
            <a:pPr marL="228600" indent="-228240">
              <a:lnSpc>
                <a:spcPct val="90000"/>
              </a:lnSpc>
              <a:spcBef>
                <a:spcPts val="1001"/>
              </a:spcBef>
              <a:buClr>
                <a:srgbClr val="000000"/>
              </a:buClr>
              <a:buFont typeface="Arial"/>
              <a:buChar char="•"/>
            </a:pPr>
            <a:r>
              <a:rPr b="1" lang="fi-FI" sz="2000" spc="-1" strike="noStrike">
                <a:solidFill>
                  <a:srgbClr val="000000"/>
                </a:solidFill>
                <a:latin typeface="Calibri Light"/>
              </a:rPr>
              <a:t>Tietotekniset järjestelmävirheet ovat taloyhtiön ja asukkaan kesken yhteisiä. Vastuukysymykset kannattaa aina määritellä etukäteen. Kehitimme asuinkiinteistön kyberturvallisuuden vastuunjakoehdotelman, jota voi tapauskohtaisesti täydentää ja kehittää. Se kertoo pääsäännöt, miten kyberturvallisuuden eri osien ja laitteiden kunnossapitovastuu voisi jakaantua osakkaiden ja taloyhtiön välillä.</a:t>
            </a:r>
            <a:br/>
            <a:br/>
            <a:r>
              <a:rPr b="1" lang="fi-FI" sz="2000" spc="-1" strike="noStrike">
                <a:solidFill>
                  <a:srgbClr val="000000"/>
                </a:solidFill>
                <a:latin typeface="Calibri Light"/>
              </a:rPr>
              <a:t>Pääperiaate on, että asukkaan laitteet pitää aina pitää erillään taloyhtiön verkosta !</a:t>
            </a:r>
            <a:endParaRPr b="1" lang="fi-FI" sz="2000" spc="-1" strike="noStrike">
              <a:solidFill>
                <a:srgbClr val="000000"/>
              </a:solidFill>
              <a:latin typeface="Calibri Light"/>
            </a:endParaRPr>
          </a:p>
          <a:p>
            <a:pPr>
              <a:lnSpc>
                <a:spcPct val="90000"/>
              </a:lnSpc>
              <a:spcBef>
                <a:spcPts val="1001"/>
              </a:spcBef>
            </a:pPr>
            <a:endParaRPr b="1" lang="fi-FI" sz="2000" spc="-1" strike="noStrike">
              <a:solidFill>
                <a:srgbClr val="000000"/>
              </a:solidFill>
              <a:latin typeface="Calibri Light"/>
            </a:endParaRPr>
          </a:p>
        </p:txBody>
      </p:sp>
      <p:sp>
        <p:nvSpPr>
          <p:cNvPr id="314" name="TextShape 3"/>
          <p:cNvSpPr txBox="1"/>
          <p:nvPr/>
        </p:nvSpPr>
        <p:spPr>
          <a:xfrm>
            <a:off x="838080" y="6356520"/>
            <a:ext cx="2742840" cy="364680"/>
          </a:xfrm>
          <a:prstGeom prst="rect">
            <a:avLst/>
          </a:prstGeom>
          <a:noFill/>
          <a:ln>
            <a:noFill/>
          </a:ln>
        </p:spPr>
        <p:txBody>
          <a:bodyPr anchor="ctr">
            <a:noAutofit/>
          </a:bodyPr>
          <a:p>
            <a:pPr>
              <a:lnSpc>
                <a:spcPct val="100000"/>
              </a:lnSpc>
            </a:pPr>
            <a:fld id="{C9ACACB3-16A6-45B9-93B1-F659002BF10B}" type="datetime1">
              <a:rPr b="0" lang="fi-FI" sz="1200" spc="-1" strike="noStrike">
                <a:solidFill>
                  <a:srgbClr val="8b8b8b"/>
                </a:solidFill>
                <a:latin typeface="Calibri"/>
              </a:rPr>
              <a:t>09.11.2021</a:t>
            </a:fld>
            <a:endParaRPr b="0" lang="fi-FI" sz="1200" spc="-1" strike="noStrike">
              <a:latin typeface="Times New Roman"/>
            </a:endParaRPr>
          </a:p>
        </p:txBody>
      </p:sp>
      <p:sp>
        <p:nvSpPr>
          <p:cNvPr id="315"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D83F46B2-2C15-4162-B65F-3A0CC0D7BEA4}" type="slidenum">
              <a:rPr b="0" lang="fi-FI" sz="1200" spc="-1" strike="noStrike">
                <a:solidFill>
                  <a:srgbClr val="8b8b8b"/>
                </a:solidFill>
                <a:latin typeface="Calibri"/>
              </a:rPr>
              <a:t>9</a:t>
            </a:fld>
            <a:endParaRPr b="0" lang="fi-FI" sz="12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C18D5CDA03FBE4788B9D741698F64EA" ma:contentTypeVersion="12" ma:contentTypeDescription="Luo uusi asiakirja." ma:contentTypeScope="" ma:versionID="96f2441424b8d0b8f92bcc64e6dbe9c4">
  <xsd:schema xmlns:xsd="http://www.w3.org/2001/XMLSchema" xmlns:xs="http://www.w3.org/2001/XMLSchema" xmlns:p="http://schemas.microsoft.com/office/2006/metadata/properties" xmlns:ns2="529449d6-dcad-4d40-8f82-4f47086bdf92" xmlns:ns3="c229ac10-5134-4cb5-be7e-de54d68e65c7" targetNamespace="http://schemas.microsoft.com/office/2006/metadata/properties" ma:root="true" ma:fieldsID="f12e1491938459c46a0afc3df01595fc" ns2:_="" ns3:_="">
    <xsd:import namespace="529449d6-dcad-4d40-8f82-4f47086bdf92"/>
    <xsd:import namespace="c229ac10-5134-4cb5-be7e-de54d68e65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449d6-dcad-4d40-8f82-4f47086bdf92"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29ac10-5134-4cb5-be7e-de54d68e65c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DD5E21-D58F-4F19-9BB5-CD35C000E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449d6-dcad-4d40-8f82-4f47086bdf92"/>
    <ds:schemaRef ds:uri="c229ac10-5134-4cb5-be7e-de54d68e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E9A5C-CEF8-4A49-87A1-4CC0AE4C9508}">
  <ds:schemaRefs>
    <ds:schemaRef ds:uri="http://schemas.microsoft.com/sharepoint/v3/contenttype/forms"/>
  </ds:schemaRefs>
</ds:datastoreItem>
</file>

<file path=customXml/itemProps3.xml><?xml version="1.0" encoding="utf-8"?>
<ds:datastoreItem xmlns:ds="http://schemas.openxmlformats.org/officeDocument/2006/customXml" ds:itemID="{1159C487-75D3-4E2E-94AB-29AED20F691E}">
  <ds:schemaRefs>
    <ds:schemaRef ds:uri="http://purl.org/dc/elements/1.1/"/>
    <ds:schemaRef ds:uri="http://schemas.microsoft.com/office/2006/metadata/properties"/>
    <ds:schemaRef ds:uri="c229ac10-5134-4cb5-be7e-de54d68e65c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29449d6-dcad-4d40-8f82-4f47086bdf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1839</TotalTime>
  <Application>LibreOffice/6.4.7.2$Windows_X86_64 LibreOffice_project/639b8ac485750d5696d7590a72ef1b496725cfb5</Application>
  <Words>1906</Words>
  <Paragraphs>263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2020-09-07T11:57:53Z</dcterms:created>
  <dc:creator>Pekka Talaskivi</dc:creator>
  <dc:description/>
  <dc:language>fi-FI</dc:language>
  <cp:lastModifiedBy>Eino Rantala</cp:lastModifiedBy>
  <dcterms:modified xsi:type="dcterms:W3CDTF">2021-11-09T12:14:55Z</dcterms:modified>
  <cp:revision>36</cp:revision>
  <dc:subject/>
  <dc:title>PowerPoint-esitys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0x0101008C18D5CDA03FBE4788B9D741698F64EA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8</vt:i4>
  </property>
  <property fmtid="{D5CDD505-2E9C-101B-9397-08002B2CF9AE}" pid="9" name="PresentationFormat">
    <vt:lpwstr>Laajakuva</vt:lpwstr>
  </property>
  <property fmtid="{D5CDD505-2E9C-101B-9397-08002B2CF9AE}" pid="10" name="ScaleCrop">
    <vt:bool>0</vt:bool>
  </property>
  <property fmtid="{D5CDD505-2E9C-101B-9397-08002B2CF9AE}" pid="11" name="ShareDoc">
    <vt:bool>0</vt:bool>
  </property>
  <property fmtid="{D5CDD505-2E9C-101B-9397-08002B2CF9AE}" pid="12" name="Slides">
    <vt:i4>21</vt:i4>
  </property>
</Properties>
</file>