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5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426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4AB02A5-4FE5-49D9-9E24-09F23B90C450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t>2/3/2015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kaalistenkuvataideyhdistys.blogspot.fi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jyllinkodit.fi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yyti.fi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komppi.fi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kkoviestin.fi/lionsikaalinen/data/liitteet/ryhman_ilmoittautumislomake.pdf" TargetMode="External"/><Relationship Id="rId2" Type="http://schemas.openxmlformats.org/officeDocument/2006/relationships/hyperlink" Target="http://www.verkkoviestin.fi/lionsikaalinen/piirikokous_2015_-infosivu_/piirikokouksen_ilmoittautumislomake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etunimi.sukunimi@ikkoy.com" TargetMode="External"/><Relationship Id="rId2" Type="http://schemas.openxmlformats.org/officeDocument/2006/relationships/hyperlink" Target="mailto:etunimi.sukunimi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myyntipalvelu.ikaalistenkylpyla@restel.f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loytojenpuoti.fi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kata.lpkky.fi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meo.com/9617963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Lions E-piirin</a:t>
            </a:r>
            <a:br>
              <a:rPr lang="fi-FI" dirty="0" smtClean="0"/>
            </a:br>
            <a:r>
              <a:rPr lang="fi-FI" b="1" dirty="0" smtClean="0"/>
              <a:t>piirikokous 2015 </a:t>
            </a:r>
            <a:r>
              <a:rPr lang="fi-FI" dirty="0" smtClean="0"/>
              <a:t>Ikaalisissa</a:t>
            </a:r>
            <a:endParaRPr lang="fi-FI" dirty="0"/>
          </a:p>
        </p:txBody>
      </p:sp>
      <p:pic>
        <p:nvPicPr>
          <p:cNvPr id="1026" name="Picture 2" descr="C:\Users\sarakha\AppData\Local\Microsoft\Windows\Temporary Internet Files\Content.IE5\7QRVEAFG\hands-holding-jigsaw-1392628325u9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915826" cy="26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0798582">
            <a:off x="421582" y="848312"/>
            <a:ext cx="3805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b="1" dirty="0" smtClean="0">
                <a:solidFill>
                  <a:schemeClr val="accent1"/>
                </a:solidFill>
                <a:latin typeface="Tempus Sans ITC" panose="04020404030D07020202" pitchFamily="82" charset="0"/>
              </a:rPr>
              <a:t>Osaavat kädet luovat maailmoja</a:t>
            </a:r>
            <a:endParaRPr lang="fi-FI" sz="3200" b="1" dirty="0">
              <a:solidFill>
                <a:schemeClr val="accent1"/>
              </a:solidFill>
              <a:latin typeface="Tempus Sans ITC" panose="04020404030D070202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573016"/>
            <a:ext cx="4176464" cy="2520280"/>
          </a:xfrm>
        </p:spPr>
        <p:txBody>
          <a:bodyPr>
            <a:normAutofit/>
          </a:bodyPr>
          <a:lstStyle/>
          <a:p>
            <a:r>
              <a:rPr lang="fi-FI" dirty="0" smtClean="0"/>
              <a:t>Esittelymateriaali klubeille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fi-FI" dirty="0" smtClean="0"/>
              <a:t>Ohjelma kokonaisuutena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fi-FI" dirty="0" smtClean="0"/>
              <a:t>Ohjelma osissa: mitä leijonille, puolisoille, lapsiperheille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fi-FI" dirty="0" smtClean="0"/>
              <a:t>Miten ilmoittaudutaan?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fi-FI" dirty="0" smtClean="0"/>
              <a:t>Mitä ja miten maksetaan?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fi-FI" dirty="0" smtClean="0"/>
              <a:t>Teema ja huomioitavaa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25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1700808"/>
            <a:ext cx="2962309" cy="109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920998" cy="1666627"/>
          </a:xfrm>
        </p:spPr>
        <p:txBody>
          <a:bodyPr>
            <a:normAutofit fontScale="90000"/>
          </a:bodyPr>
          <a:lstStyle/>
          <a:p>
            <a:r>
              <a:rPr lang="fi-FI" sz="3200" dirty="0" smtClean="0"/>
              <a:t>Puoliso-ohjelman vaihtoehto nro 3: </a:t>
            </a:r>
            <a:br>
              <a:rPr lang="fi-FI" sz="3200" dirty="0" smtClean="0"/>
            </a:br>
            <a:r>
              <a:rPr lang="fi-FI" sz="4400" b="1" dirty="0">
                <a:latin typeface="Tempus Sans ITC" panose="04020404030D07020202" pitchFamily="82" charset="0"/>
              </a:rPr>
              <a:t>Elävöittävä </a:t>
            </a:r>
            <a:r>
              <a:rPr lang="fi-FI" sz="4400" b="1" dirty="0" smtClean="0">
                <a:latin typeface="Tempus Sans ITC" panose="04020404030D07020202" pitchFamily="82" charset="0"/>
              </a:rPr>
              <a:t>taide — tuokio </a:t>
            </a:r>
            <a:r>
              <a:rPr lang="fi-FI" sz="4400" b="1" dirty="0">
                <a:latin typeface="Tempus Sans ITC" panose="04020404030D07020202" pitchFamily="82" charset="0"/>
              </a:rPr>
              <a:t>taideyhdistyksen </a:t>
            </a:r>
            <a:r>
              <a:rPr lang="fi-FI" sz="4400" b="1" dirty="0" smtClean="0">
                <a:latin typeface="Tempus Sans ITC" panose="04020404030D07020202" pitchFamily="82" charset="0"/>
              </a:rPr>
              <a:t>vieraana</a:t>
            </a:r>
            <a:endParaRPr lang="fi-FI" sz="3200" b="1" dirty="0">
              <a:latin typeface="Tempus Sans ITC" panose="04020404030D0702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2" y="2656327"/>
            <a:ext cx="6777317" cy="3508977"/>
          </a:xfrm>
        </p:spPr>
        <p:txBody>
          <a:bodyPr>
            <a:normAutofit fontScale="85000" lnSpcReduction="10000"/>
          </a:bodyPr>
          <a:lstStyle/>
          <a:p>
            <a:r>
              <a:rPr lang="fi-FI" dirty="0" smtClean="0">
                <a:solidFill>
                  <a:schemeClr val="tx1"/>
                </a:solidFill>
              </a:rPr>
              <a:t>TAIKA </a:t>
            </a:r>
            <a:r>
              <a:rPr lang="fi-FI" dirty="0">
                <a:solidFill>
                  <a:schemeClr val="tx1"/>
                </a:solidFill>
              </a:rPr>
              <a:t>eli Ikaalisten taideyhdistys on erityisen aktiivinen ja iso toimija paikkakunnalla. Käydään tutustumassa sen toimintaan, meneillään oleviin näyttelyihin—onhan samaan aikaan </a:t>
            </a:r>
            <a:r>
              <a:rPr lang="fi-FI" u="sng" dirty="0">
                <a:solidFill>
                  <a:schemeClr val="tx1"/>
                </a:solidFill>
              </a:rPr>
              <a:t>Taidesuunnistus</a:t>
            </a:r>
            <a:r>
              <a:rPr lang="fi-FI" dirty="0">
                <a:solidFill>
                  <a:schemeClr val="tx1"/>
                </a:solidFill>
              </a:rPr>
              <a:t>, jonka kohteita on aivan lähistöllä! Savisiskoilla ainakin on myös myyntinäyttely. Kurkataan myös, miten Liisa Löfman elää unelmaansa todeksi... </a:t>
            </a:r>
          </a:p>
          <a:p>
            <a:r>
              <a:rPr lang="fi-FI" dirty="0">
                <a:solidFill>
                  <a:schemeClr val="tx1"/>
                </a:solidFill>
              </a:rPr>
              <a:t>Toteutuu, jos lähtijöitä on 6. Maksimi 25.</a:t>
            </a:r>
          </a:p>
          <a:p>
            <a:r>
              <a:rPr lang="fi-FI" dirty="0">
                <a:solidFill>
                  <a:schemeClr val="tx1"/>
                </a:solidFill>
              </a:rPr>
              <a:t>Osoite: näyttelyt lähietäisyydellä</a:t>
            </a:r>
          </a:p>
          <a:p>
            <a:r>
              <a:rPr lang="fi-FI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fi-FI" dirty="0" smtClean="0">
                <a:solidFill>
                  <a:schemeClr val="tx1"/>
                </a:solidFill>
                <a:hlinkClick r:id="rId3"/>
              </a:rPr>
              <a:t>ikaalistenkuvataideyhdistys.blogspot.fi</a:t>
            </a:r>
            <a:endParaRPr lang="fi-FI" dirty="0"/>
          </a:p>
          <a:p>
            <a:pPr marL="68580" indent="0">
              <a:buNone/>
            </a:pP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0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20998" cy="2746747"/>
          </a:xfrm>
        </p:spPr>
        <p:txBody>
          <a:bodyPr>
            <a:normAutofit/>
          </a:bodyPr>
          <a:lstStyle/>
          <a:p>
            <a:r>
              <a:rPr lang="fi-FI" sz="3200" dirty="0" smtClean="0"/>
              <a:t>Puoliso-ohjelman vaihtoehto nro 4: </a:t>
            </a:r>
            <a:br>
              <a:rPr lang="fi-FI" sz="3200" dirty="0" smtClean="0"/>
            </a:br>
            <a:r>
              <a:rPr lang="fi-FI" b="1" dirty="0" err="1">
                <a:latin typeface="Tempus Sans ITC" panose="04020404030D07020202" pitchFamily="82" charset="0"/>
              </a:rPr>
              <a:t>Jyllin</a:t>
            </a:r>
            <a:r>
              <a:rPr lang="fi-FI" b="1" dirty="0">
                <a:latin typeface="Tempus Sans ITC" panose="04020404030D07020202" pitchFamily="82" charset="0"/>
              </a:rPr>
              <a:t> Kodin </a:t>
            </a:r>
            <a:r>
              <a:rPr lang="fi-FI" b="1" dirty="0" smtClean="0">
                <a:latin typeface="Tempus Sans ITC" panose="04020404030D07020202" pitchFamily="82" charset="0"/>
              </a:rPr>
              <a:t>menestystarina</a:t>
            </a:r>
            <a:r>
              <a:rPr lang="fi-FI" b="1" dirty="0">
                <a:latin typeface="Tempus Sans ITC" panose="04020404030D07020202" pitchFamily="82" charset="0"/>
              </a:rPr>
              <a:t>: elämänikäistä hyvinvointia – kuntoilu- ja </a:t>
            </a:r>
            <a:r>
              <a:rPr lang="fi-FI" b="1" dirty="0" smtClean="0">
                <a:latin typeface="Tempus Sans ITC" panose="04020404030D07020202" pitchFamily="82" charset="0"/>
              </a:rPr>
              <a:t>ravitsemusvinkit</a:t>
            </a:r>
            <a:endParaRPr lang="fi-FI" sz="3200" b="1" dirty="0">
              <a:latin typeface="Tempus Sans ITC" panose="04020404030D0702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501008"/>
            <a:ext cx="7906419" cy="2808312"/>
          </a:xfrm>
        </p:spPr>
        <p:txBody>
          <a:bodyPr>
            <a:normAutofit/>
          </a:bodyPr>
          <a:lstStyle/>
          <a:p>
            <a:r>
              <a:rPr lang="fi-FI" dirty="0" smtClean="0"/>
              <a:t>Hyvinvointivinkkien </a:t>
            </a:r>
            <a:r>
              <a:rPr lang="fi-FI" dirty="0"/>
              <a:t>lisäksi tutustuminen </a:t>
            </a:r>
            <a:r>
              <a:rPr lang="fi-FI" dirty="0" err="1"/>
              <a:t>Jyllin</a:t>
            </a:r>
            <a:r>
              <a:rPr lang="fi-FI" dirty="0"/>
              <a:t> Kodin </a:t>
            </a:r>
            <a:r>
              <a:rPr lang="fi-FI" dirty="0" smtClean="0"/>
              <a:t>monipuoliseen palvelutarjontaan </a:t>
            </a:r>
            <a:r>
              <a:rPr lang="fi-FI" dirty="0"/>
              <a:t>sekä kierros seniorien asumis- ja palvelukeskuksessa.</a:t>
            </a:r>
          </a:p>
          <a:p>
            <a:r>
              <a:rPr lang="fi-FI" dirty="0"/>
              <a:t>Toteutuu, jos lähtijöitä on 10. Maksimi 40.</a:t>
            </a:r>
          </a:p>
          <a:p>
            <a:r>
              <a:rPr lang="fi-FI" dirty="0"/>
              <a:t>Osoite: </a:t>
            </a:r>
            <a:r>
              <a:rPr lang="fi-FI" dirty="0" err="1"/>
              <a:t>Jyllinkatu</a:t>
            </a:r>
            <a:r>
              <a:rPr lang="fi-FI" dirty="0"/>
              <a:t> 3, Ikaalinen</a:t>
            </a:r>
          </a:p>
          <a:p>
            <a:r>
              <a:rPr lang="fi-FI" dirty="0" err="1" smtClean="0">
                <a:hlinkClick r:id="rId2"/>
              </a:rPr>
              <a:t>www.jyllinkodit.fi</a:t>
            </a:r>
            <a:endParaRPr lang="fi-FI" dirty="0"/>
          </a:p>
          <a:p>
            <a:pPr marL="68580" indent="0">
              <a:buNone/>
            </a:pPr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954" y="5157192"/>
            <a:ext cx="1484025" cy="1168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76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152" y="3952870"/>
            <a:ext cx="3805848" cy="290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545" y="908720"/>
            <a:ext cx="7920998" cy="1800201"/>
          </a:xfrm>
        </p:spPr>
        <p:txBody>
          <a:bodyPr>
            <a:normAutofit/>
          </a:bodyPr>
          <a:lstStyle/>
          <a:p>
            <a:r>
              <a:rPr lang="fi-FI" sz="3200" dirty="0" smtClean="0"/>
              <a:t>Puoliso-ohjelman vaihtoehto nro 5: </a:t>
            </a:r>
            <a:br>
              <a:rPr lang="fi-FI" sz="3200" dirty="0" smtClean="0"/>
            </a:br>
            <a:r>
              <a:rPr lang="fi-FI" b="1" dirty="0">
                <a:latin typeface="Tempus Sans ITC" panose="04020404030D07020202" pitchFamily="82" charset="0"/>
              </a:rPr>
              <a:t>Ruokatrendikeskustelu ja </a:t>
            </a:r>
            <a:r>
              <a:rPr lang="fi-FI" b="1" dirty="0" smtClean="0">
                <a:latin typeface="Tempus Sans ITC" panose="04020404030D07020202" pitchFamily="82" charset="0"/>
              </a:rPr>
              <a:t>kuohuviinimaistiaiset</a:t>
            </a:r>
            <a:endParaRPr lang="fi-FI" sz="3200" b="1" dirty="0">
              <a:latin typeface="Tempus Sans ITC" panose="04020404030D0702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1" y="2780928"/>
            <a:ext cx="6120679" cy="3528392"/>
          </a:xfrm>
        </p:spPr>
        <p:txBody>
          <a:bodyPr>
            <a:normAutofit fontScale="70000" lnSpcReduction="20000"/>
          </a:bodyPr>
          <a:lstStyle/>
          <a:p>
            <a:r>
              <a:rPr lang="fi-FI" dirty="0" smtClean="0">
                <a:solidFill>
                  <a:schemeClr val="tx1"/>
                </a:solidFill>
              </a:rPr>
              <a:t>Istahdetaan </a:t>
            </a:r>
            <a:r>
              <a:rPr lang="fi-FI" dirty="0">
                <a:solidFill>
                  <a:schemeClr val="tx1"/>
                </a:solidFill>
              </a:rPr>
              <a:t>hetkeksi “rehellistä suomalaista ruokaa” tarjoavan Ryyti-ravintolan kabinettiin, jossa meille on </a:t>
            </a:r>
            <a:r>
              <a:rPr lang="fi-FI" b="1" dirty="0">
                <a:solidFill>
                  <a:schemeClr val="tx1"/>
                </a:solidFill>
              </a:rPr>
              <a:t>6 kuohuviinin tai </a:t>
            </a:r>
            <a:r>
              <a:rPr lang="fi-FI" b="1" dirty="0" err="1">
                <a:solidFill>
                  <a:schemeClr val="tx1"/>
                </a:solidFill>
              </a:rPr>
              <a:t>shampanjan</a:t>
            </a:r>
            <a:r>
              <a:rPr lang="fi-FI" b="1" dirty="0">
                <a:solidFill>
                  <a:schemeClr val="tx1"/>
                </a:solidFill>
              </a:rPr>
              <a:t> opastetut maistiaiset. </a:t>
            </a:r>
            <a:endParaRPr lang="fi-FI" b="1" dirty="0" smtClean="0">
              <a:solidFill>
                <a:schemeClr val="tx1"/>
              </a:solidFill>
            </a:endParaRPr>
          </a:p>
          <a:p>
            <a:r>
              <a:rPr lang="fi-FI" dirty="0" smtClean="0">
                <a:solidFill>
                  <a:schemeClr val="tx1"/>
                </a:solidFill>
              </a:rPr>
              <a:t>Jatketaan </a:t>
            </a:r>
            <a:r>
              <a:rPr lang="fi-FI" dirty="0">
                <a:solidFill>
                  <a:schemeClr val="tx1"/>
                </a:solidFill>
              </a:rPr>
              <a:t>keskustelemalla </a:t>
            </a:r>
            <a:r>
              <a:rPr lang="fi-FI" dirty="0" smtClean="0">
                <a:solidFill>
                  <a:schemeClr val="tx1"/>
                </a:solidFill>
              </a:rPr>
              <a:t>ruokatrendeistä. Alustajina </a:t>
            </a:r>
            <a:r>
              <a:rPr lang="fi-FI" dirty="0">
                <a:solidFill>
                  <a:schemeClr val="tx1"/>
                </a:solidFill>
              </a:rPr>
              <a:t>Ravintola </a:t>
            </a:r>
            <a:r>
              <a:rPr lang="fi-FI" dirty="0" err="1">
                <a:solidFill>
                  <a:schemeClr val="tx1"/>
                </a:solidFill>
              </a:rPr>
              <a:t>Ryytin</a:t>
            </a:r>
            <a:r>
              <a:rPr lang="fi-FI" dirty="0">
                <a:solidFill>
                  <a:schemeClr val="tx1"/>
                </a:solidFill>
              </a:rPr>
              <a:t> ja mahd. muut asiantuntijat. </a:t>
            </a:r>
          </a:p>
          <a:p>
            <a:r>
              <a:rPr lang="fi-FI" dirty="0">
                <a:solidFill>
                  <a:schemeClr val="tx1"/>
                </a:solidFill>
              </a:rPr>
              <a:t>Parituntisen jälkeen on kuljetus joko takaisin lukiolle tai Kylpylään.</a:t>
            </a:r>
          </a:p>
          <a:p>
            <a:r>
              <a:rPr lang="fi-FI" dirty="0">
                <a:solidFill>
                  <a:schemeClr val="tx1"/>
                </a:solidFill>
              </a:rPr>
              <a:t>Toteutuu, jos 10 osallistujaa. Maksimi 30 </a:t>
            </a:r>
            <a:r>
              <a:rPr lang="fi-FI" dirty="0" err="1">
                <a:solidFill>
                  <a:schemeClr val="tx1"/>
                </a:solidFill>
              </a:rPr>
              <a:t>hlöä</a:t>
            </a:r>
            <a:r>
              <a:rPr lang="fi-FI" dirty="0">
                <a:solidFill>
                  <a:schemeClr val="tx1"/>
                </a:solidFill>
              </a:rPr>
              <a:t>.</a:t>
            </a:r>
          </a:p>
          <a:p>
            <a:r>
              <a:rPr lang="fi-FI" dirty="0">
                <a:solidFill>
                  <a:schemeClr val="tx1"/>
                </a:solidFill>
              </a:rPr>
              <a:t>Hinta: 25,- sis. kuusi kuohuviiniä tai </a:t>
            </a:r>
            <a:r>
              <a:rPr lang="fi-FI" dirty="0" err="1">
                <a:solidFill>
                  <a:schemeClr val="tx1"/>
                </a:solidFill>
              </a:rPr>
              <a:t>shampanjaa</a:t>
            </a:r>
            <a:r>
              <a:rPr lang="fi-FI" dirty="0">
                <a:solidFill>
                  <a:schemeClr val="tx1"/>
                </a:solidFill>
              </a:rPr>
              <a:t> (maksetaan ravintolaan)</a:t>
            </a:r>
          </a:p>
          <a:p>
            <a:r>
              <a:rPr lang="fi-FI" dirty="0">
                <a:solidFill>
                  <a:schemeClr val="tx1"/>
                </a:solidFill>
              </a:rPr>
              <a:t>Osoite: </a:t>
            </a:r>
            <a:r>
              <a:rPr lang="fi-FI" dirty="0" err="1">
                <a:solidFill>
                  <a:schemeClr val="tx1"/>
                </a:solidFill>
              </a:rPr>
              <a:t>Karhoistentie</a:t>
            </a:r>
            <a:r>
              <a:rPr lang="fi-FI" dirty="0">
                <a:solidFill>
                  <a:schemeClr val="tx1"/>
                </a:solidFill>
              </a:rPr>
              <a:t> 3 (Kauppakeskus Komppi)</a:t>
            </a:r>
          </a:p>
          <a:p>
            <a:r>
              <a:rPr lang="fi-FI" dirty="0" err="1" smtClean="0">
                <a:solidFill>
                  <a:schemeClr val="tx1"/>
                </a:solidFill>
                <a:hlinkClick r:id="rId3"/>
              </a:rPr>
              <a:t>www.ryyti.fi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301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545" y="908720"/>
            <a:ext cx="7920998" cy="1800201"/>
          </a:xfrm>
        </p:spPr>
        <p:txBody>
          <a:bodyPr>
            <a:normAutofit/>
          </a:bodyPr>
          <a:lstStyle/>
          <a:p>
            <a:r>
              <a:rPr lang="fi-FI" sz="3200" dirty="0" smtClean="0"/>
              <a:t>Puoliso-ohjelman vaihtoehto nro 6: </a:t>
            </a:r>
            <a:br>
              <a:rPr lang="fi-FI" sz="3200" dirty="0" smtClean="0"/>
            </a:br>
            <a:r>
              <a:rPr lang="fi-FI" b="1" dirty="0" smtClean="0">
                <a:latin typeface="Tempus Sans ITC" panose="04020404030D07020202" pitchFamily="82" charset="0"/>
              </a:rPr>
              <a:t>Shop ’</a:t>
            </a:r>
            <a:r>
              <a:rPr lang="fi-FI" b="1" dirty="0" err="1" smtClean="0">
                <a:latin typeface="Tempus Sans ITC" panose="04020404030D07020202" pitchFamily="82" charset="0"/>
              </a:rPr>
              <a:t>till</a:t>
            </a:r>
            <a:r>
              <a:rPr lang="fi-FI" b="1" dirty="0" smtClean="0">
                <a:latin typeface="Tempus Sans ITC" panose="04020404030D07020202" pitchFamily="82" charset="0"/>
              </a:rPr>
              <a:t> </a:t>
            </a:r>
            <a:r>
              <a:rPr lang="fi-FI" b="1" dirty="0" err="1" smtClean="0">
                <a:latin typeface="Tempus Sans ITC" panose="04020404030D07020202" pitchFamily="82" charset="0"/>
              </a:rPr>
              <a:t>you</a:t>
            </a:r>
            <a:r>
              <a:rPr lang="fi-FI" b="1" dirty="0" smtClean="0">
                <a:latin typeface="Tempus Sans ITC" panose="04020404030D07020202" pitchFamily="82" charset="0"/>
              </a:rPr>
              <a:t> </a:t>
            </a:r>
            <a:r>
              <a:rPr lang="fi-FI" b="1" dirty="0" err="1" smtClean="0">
                <a:latin typeface="Tempus Sans ITC" panose="04020404030D07020202" pitchFamily="82" charset="0"/>
              </a:rPr>
              <a:t>drop</a:t>
            </a:r>
            <a:r>
              <a:rPr lang="fi-FI" b="1" dirty="0" smtClean="0">
                <a:latin typeface="Tempus Sans ITC" panose="04020404030D07020202" pitchFamily="82" charset="0"/>
              </a:rPr>
              <a:t>? Omatoiminen ostosreissu kauppakeskus Kompissa</a:t>
            </a:r>
            <a:endParaRPr lang="fi-FI" sz="3200" b="1" dirty="0">
              <a:latin typeface="Tempus Sans ITC" panose="04020404030D0702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1" y="2780928"/>
            <a:ext cx="6120679" cy="3528392"/>
          </a:xfrm>
        </p:spPr>
        <p:txBody>
          <a:bodyPr>
            <a:normAutofit fontScale="70000" lnSpcReduction="20000"/>
          </a:bodyPr>
          <a:lstStyle/>
          <a:p>
            <a:r>
              <a:rPr lang="fi-FI" dirty="0" smtClean="0">
                <a:solidFill>
                  <a:schemeClr val="tx1"/>
                </a:solidFill>
              </a:rPr>
              <a:t>Pienessä </a:t>
            </a:r>
            <a:r>
              <a:rPr lang="fi-FI" dirty="0">
                <a:solidFill>
                  <a:schemeClr val="tx1"/>
                </a:solidFill>
              </a:rPr>
              <a:t>kauppakeskuksessa on mm. </a:t>
            </a:r>
            <a:endParaRPr lang="fi-FI" dirty="0" smtClean="0">
              <a:solidFill>
                <a:schemeClr val="tx1"/>
              </a:solidFill>
            </a:endParaRPr>
          </a:p>
          <a:p>
            <a:pPr lvl="1"/>
            <a:r>
              <a:rPr lang="fi-FI" dirty="0" err="1" smtClean="0">
                <a:solidFill>
                  <a:schemeClr val="tx1"/>
                </a:solidFill>
              </a:rPr>
              <a:t>Nanso</a:t>
            </a:r>
            <a:r>
              <a:rPr lang="fi-FI" dirty="0" smtClean="0">
                <a:solidFill>
                  <a:schemeClr val="tx1"/>
                </a:solidFill>
              </a:rPr>
              <a:t> Shop</a:t>
            </a:r>
          </a:p>
          <a:p>
            <a:pPr lvl="1"/>
            <a:r>
              <a:rPr lang="fi-FI" dirty="0" smtClean="0">
                <a:solidFill>
                  <a:schemeClr val="tx1"/>
                </a:solidFill>
              </a:rPr>
              <a:t>Marimekko </a:t>
            </a:r>
            <a:r>
              <a:rPr lang="fi-FI" dirty="0" err="1" smtClean="0">
                <a:solidFill>
                  <a:schemeClr val="tx1"/>
                </a:solidFill>
              </a:rPr>
              <a:t>Outlet</a:t>
            </a:r>
            <a:endParaRPr lang="fi-FI" dirty="0">
              <a:solidFill>
                <a:schemeClr val="tx1"/>
              </a:solidFill>
            </a:endParaRPr>
          </a:p>
          <a:p>
            <a:pPr lvl="1"/>
            <a:r>
              <a:rPr lang="fi-FI" dirty="0" smtClean="0">
                <a:solidFill>
                  <a:schemeClr val="tx1"/>
                </a:solidFill>
              </a:rPr>
              <a:t>Reima </a:t>
            </a:r>
            <a:r>
              <a:rPr lang="fi-FI" dirty="0" err="1" smtClean="0">
                <a:solidFill>
                  <a:schemeClr val="tx1"/>
                </a:solidFill>
              </a:rPr>
              <a:t>Outlet</a:t>
            </a:r>
            <a:endParaRPr lang="fi-FI" dirty="0" smtClean="0">
              <a:solidFill>
                <a:schemeClr val="tx1"/>
              </a:solidFill>
            </a:endParaRPr>
          </a:p>
          <a:p>
            <a:pPr lvl="1"/>
            <a:r>
              <a:rPr lang="fi-FI" dirty="0" smtClean="0">
                <a:solidFill>
                  <a:schemeClr val="tx1"/>
                </a:solidFill>
              </a:rPr>
              <a:t>ja 15 muuta liikettä, mm. taidenäyttely.</a:t>
            </a:r>
          </a:p>
          <a:p>
            <a:r>
              <a:rPr lang="fi-FI" dirty="0" smtClean="0">
                <a:solidFill>
                  <a:schemeClr val="tx1"/>
                </a:solidFill>
              </a:rPr>
              <a:t>Ostosreissulle </a:t>
            </a:r>
            <a:r>
              <a:rPr lang="fi-FI" dirty="0">
                <a:solidFill>
                  <a:schemeClr val="tx1"/>
                </a:solidFill>
              </a:rPr>
              <a:t>on kuljetus piirikokouspaikalta. Parituntisen jälkeen kuljetus tuo takaisin lukiolle tai vie Ikaalisten Kylpylään, jotta jää aikaa käyttää sen palveluita ennen illan rientoja, leijonailtamia ja tansseja.</a:t>
            </a:r>
          </a:p>
          <a:p>
            <a:r>
              <a:rPr lang="fi-FI" dirty="0">
                <a:solidFill>
                  <a:schemeClr val="tx1"/>
                </a:solidFill>
              </a:rPr>
              <a:t>Ei osallistujamäärärajoituksia, mutta ilmoittautuminen kuljetusjärjestelyiden vuoksi.</a:t>
            </a:r>
          </a:p>
          <a:p>
            <a:r>
              <a:rPr lang="fi-FI" dirty="0">
                <a:solidFill>
                  <a:schemeClr val="tx1"/>
                </a:solidFill>
              </a:rPr>
              <a:t>Osoite: </a:t>
            </a:r>
            <a:r>
              <a:rPr lang="fi-FI" dirty="0" err="1">
                <a:solidFill>
                  <a:schemeClr val="tx1"/>
                </a:solidFill>
              </a:rPr>
              <a:t>Karhoistentie</a:t>
            </a:r>
            <a:r>
              <a:rPr lang="fi-FI" dirty="0">
                <a:solidFill>
                  <a:schemeClr val="tx1"/>
                </a:solidFill>
              </a:rPr>
              <a:t> 3 (Kauppakeskus Komppi)</a:t>
            </a:r>
          </a:p>
          <a:p>
            <a:r>
              <a:rPr lang="fi-FI" dirty="0" err="1" smtClean="0">
                <a:solidFill>
                  <a:schemeClr val="tx1"/>
                </a:solidFill>
                <a:hlinkClick r:id="rId2"/>
              </a:rPr>
              <a:t>www.komppi.fi</a:t>
            </a:r>
            <a:endParaRPr lang="fi-FI" dirty="0"/>
          </a:p>
          <a:p>
            <a:endParaRPr lang="fi-FI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156" y="5373216"/>
            <a:ext cx="307834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99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3" r="42035" b="10025"/>
          <a:stretch/>
        </p:blipFill>
        <p:spPr bwMode="auto">
          <a:xfrm>
            <a:off x="6372200" y="1196752"/>
            <a:ext cx="2607398" cy="5528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545" y="908721"/>
            <a:ext cx="7920998" cy="720080"/>
          </a:xfrm>
        </p:spPr>
        <p:txBody>
          <a:bodyPr>
            <a:normAutofit/>
          </a:bodyPr>
          <a:lstStyle/>
          <a:p>
            <a:r>
              <a:rPr lang="fi-FI" sz="3200" dirty="0" smtClean="0"/>
              <a:t>Puoliso-ohjelman jatko</a:t>
            </a:r>
            <a:endParaRPr lang="fi-FI" sz="3200" b="1" dirty="0">
              <a:latin typeface="Tempus Sans ITC" panose="04020404030D0702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1" y="1844824"/>
            <a:ext cx="5760639" cy="4608512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fi-FI" b="1" dirty="0">
                <a:solidFill>
                  <a:schemeClr val="tx1"/>
                </a:solidFill>
              </a:rPr>
              <a:t>Klo 15 </a:t>
            </a:r>
            <a:r>
              <a:rPr lang="fi-FI" dirty="0">
                <a:solidFill>
                  <a:schemeClr val="tx1"/>
                </a:solidFill>
              </a:rPr>
              <a:t>Vapaa-aikaa; esim. Kylpylän palvelujen </a:t>
            </a:r>
            <a:r>
              <a:rPr lang="fi-FI" dirty="0" smtClean="0">
                <a:solidFill>
                  <a:schemeClr val="tx1"/>
                </a:solidFill>
              </a:rPr>
              <a:t>käyttömahdollisuus</a:t>
            </a:r>
          </a:p>
          <a:p>
            <a:pPr lvl="1">
              <a:spcAft>
                <a:spcPts val="600"/>
              </a:spcAft>
            </a:pPr>
            <a:r>
              <a:rPr lang="fi-FI" dirty="0"/>
              <a:t>kasvo-, käsi- ja </a:t>
            </a:r>
            <a:r>
              <a:rPr lang="fi-FI" dirty="0" smtClean="0"/>
              <a:t>jalkahoitoja, klassista hierontaa, erikoishierontoja, kylpyjä tai Hot </a:t>
            </a:r>
            <a:r>
              <a:rPr lang="fi-FI" dirty="0" err="1"/>
              <a:t>Compress</a:t>
            </a:r>
            <a:r>
              <a:rPr lang="fi-FI" dirty="0"/>
              <a:t> </a:t>
            </a:r>
            <a:r>
              <a:rPr lang="fi-FI" dirty="0" smtClean="0"/>
              <a:t>–yrttipallohoito…</a:t>
            </a:r>
          </a:p>
          <a:p>
            <a:pPr lvl="1">
              <a:spcAft>
                <a:spcPts val="600"/>
              </a:spcAft>
            </a:pPr>
            <a:r>
              <a:rPr lang="fi-FI" dirty="0" err="1" smtClean="0"/>
              <a:t>Spa</a:t>
            </a:r>
            <a:r>
              <a:rPr lang="fi-FI" dirty="0" smtClean="0"/>
              <a:t> </a:t>
            </a:r>
            <a:r>
              <a:rPr lang="fi-FI" dirty="0"/>
              <a:t>Training, Les </a:t>
            </a:r>
            <a:r>
              <a:rPr lang="fi-FI" dirty="0" err="1"/>
              <a:t>Mills</a:t>
            </a:r>
            <a:r>
              <a:rPr lang="fi-FI" dirty="0"/>
              <a:t> </a:t>
            </a:r>
            <a:r>
              <a:rPr lang="fi-FI" dirty="0" err="1" smtClean="0"/>
              <a:t>Sh´Bam</a:t>
            </a:r>
            <a:r>
              <a:rPr lang="fi-FI" dirty="0" smtClean="0"/>
              <a:t> tai Les </a:t>
            </a:r>
            <a:r>
              <a:rPr lang="fi-FI" dirty="0" err="1"/>
              <a:t>Mills</a:t>
            </a:r>
            <a:r>
              <a:rPr lang="fi-FI" dirty="0"/>
              <a:t> </a:t>
            </a:r>
            <a:r>
              <a:rPr lang="fi-FI" dirty="0" err="1" smtClean="0"/>
              <a:t>Bodypump</a:t>
            </a:r>
            <a:r>
              <a:rPr lang="fi-FI" dirty="0" smtClean="0"/>
              <a:t>…</a:t>
            </a:r>
          </a:p>
          <a:p>
            <a:pPr lvl="1">
              <a:spcAft>
                <a:spcPts val="600"/>
              </a:spcAft>
            </a:pPr>
            <a:r>
              <a:rPr lang="fi-FI" dirty="0" smtClean="0"/>
              <a:t>keilarata, kuntosali, sulkapallo…</a:t>
            </a:r>
            <a:endParaRPr lang="fi-FI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fi-FI" b="1" dirty="0">
                <a:solidFill>
                  <a:schemeClr val="tx1"/>
                </a:solidFill>
              </a:rPr>
              <a:t>Klo 19 </a:t>
            </a:r>
            <a:r>
              <a:rPr lang="fi-FI" dirty="0">
                <a:solidFill>
                  <a:schemeClr val="tx1"/>
                </a:solidFill>
              </a:rPr>
              <a:t>Leijona-iltamat Ikaalisten Kylpylän Maininki-salissa: kevyt buffet-ruokailu, leikkimielinen </a:t>
            </a:r>
            <a:r>
              <a:rPr lang="fi-FI" dirty="0" err="1">
                <a:solidFill>
                  <a:schemeClr val="tx1"/>
                </a:solidFill>
              </a:rPr>
              <a:t>Klubi-talent</a:t>
            </a:r>
            <a:r>
              <a:rPr lang="fi-FI" dirty="0">
                <a:solidFill>
                  <a:schemeClr val="tx1"/>
                </a:solidFill>
              </a:rPr>
              <a:t> –kilpailu ja muuta pientä iltamaohjelmaa</a:t>
            </a:r>
          </a:p>
          <a:p>
            <a:pPr>
              <a:spcAft>
                <a:spcPts val="600"/>
              </a:spcAft>
            </a:pPr>
            <a:r>
              <a:rPr lang="fi-FI" b="1" dirty="0">
                <a:solidFill>
                  <a:schemeClr val="tx1"/>
                </a:solidFill>
              </a:rPr>
              <a:t>Klo 21 </a:t>
            </a:r>
            <a:r>
              <a:rPr lang="fi-FI" dirty="0">
                <a:solidFill>
                  <a:schemeClr val="tx1"/>
                </a:solidFill>
              </a:rPr>
              <a:t>Jatkot Ikaalisten Kylpylän tanssiravintola </a:t>
            </a:r>
            <a:r>
              <a:rPr lang="fi-FI" dirty="0" err="1">
                <a:solidFill>
                  <a:schemeClr val="tx1"/>
                </a:solidFill>
              </a:rPr>
              <a:t>Violetassa</a:t>
            </a:r>
            <a:r>
              <a:rPr lang="fi-FI" dirty="0">
                <a:solidFill>
                  <a:schemeClr val="tx1"/>
                </a:solidFill>
              </a:rPr>
              <a:t>: tähtiesiintyjänä tangokuningas </a:t>
            </a:r>
            <a:r>
              <a:rPr lang="fi-FI" b="1" dirty="0">
                <a:solidFill>
                  <a:schemeClr val="accent1"/>
                </a:solidFill>
                <a:latin typeface="Tempus Sans ITC" panose="04020404030D07020202" pitchFamily="82" charset="0"/>
              </a:rPr>
              <a:t>Tomi </a:t>
            </a:r>
            <a:r>
              <a:rPr lang="fi-FI" b="1" dirty="0" smtClean="0">
                <a:solidFill>
                  <a:schemeClr val="accent1"/>
                </a:solidFill>
                <a:latin typeface="Tempus Sans ITC" panose="04020404030D07020202" pitchFamily="82" charset="0"/>
              </a:rPr>
              <a:t>Markkola</a:t>
            </a:r>
            <a:endParaRPr lang="fi-FI" b="1" dirty="0">
              <a:solidFill>
                <a:schemeClr val="accent1"/>
              </a:solidFill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89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024744" cy="1143000"/>
          </a:xfrm>
        </p:spPr>
        <p:txBody>
          <a:bodyPr/>
          <a:lstStyle/>
          <a:p>
            <a:r>
              <a:rPr lang="fi-FI" dirty="0" smtClean="0"/>
              <a:t>Leijonaperheille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824536"/>
          </a:xfrm>
        </p:spPr>
        <p:txBody>
          <a:bodyPr>
            <a:normAutofit fontScale="70000" lnSpcReduction="20000"/>
          </a:bodyPr>
          <a:lstStyle/>
          <a:p>
            <a:r>
              <a:rPr lang="fi-FI" dirty="0" smtClean="0">
                <a:solidFill>
                  <a:schemeClr val="tx1"/>
                </a:solidFill>
              </a:rPr>
              <a:t>Piirikokousreissulle </a:t>
            </a:r>
            <a:r>
              <a:rPr lang="fi-FI" dirty="0">
                <a:solidFill>
                  <a:schemeClr val="tx1"/>
                </a:solidFill>
              </a:rPr>
              <a:t>voi lähteä koko perhe - tai miksei mummu- ja pappaleijonat lapsenlapsineen! Sillä aikaa, kun leijona osallistuu leijonien ohjelmaan, muu porukka voi viettää aikaa kylpylässä, missä sitten kaikki tapaavat virallisen kokousohjelman </a:t>
            </a:r>
            <a:r>
              <a:rPr lang="fi-FI" dirty="0" smtClean="0">
                <a:solidFill>
                  <a:schemeClr val="tx1"/>
                </a:solidFill>
              </a:rPr>
              <a:t>päätyttyä.</a:t>
            </a:r>
          </a:p>
          <a:p>
            <a:r>
              <a:rPr lang="fi-FI" dirty="0" smtClean="0">
                <a:solidFill>
                  <a:schemeClr val="tx1"/>
                </a:solidFill>
              </a:rPr>
              <a:t>Lasten päivä </a:t>
            </a:r>
            <a:r>
              <a:rPr lang="fi-FI" dirty="0">
                <a:solidFill>
                  <a:schemeClr val="tx1"/>
                </a:solidFill>
              </a:rPr>
              <a:t>kuluu </a:t>
            </a:r>
            <a:r>
              <a:rPr lang="fi-FI" dirty="0" smtClean="0">
                <a:solidFill>
                  <a:schemeClr val="tx1"/>
                </a:solidFill>
              </a:rPr>
              <a:t>kivasti esim. Kylpylänmäellä: </a:t>
            </a:r>
          </a:p>
          <a:p>
            <a:pPr lvl="1"/>
            <a:r>
              <a:rPr lang="fi-FI" dirty="0" err="1" smtClean="0">
                <a:solidFill>
                  <a:schemeClr val="tx1"/>
                </a:solidFill>
              </a:rPr>
              <a:t>Titi-nallen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>
                <a:solidFill>
                  <a:schemeClr val="tx1"/>
                </a:solidFill>
              </a:rPr>
              <a:t>talossa </a:t>
            </a:r>
            <a:endParaRPr lang="fi-FI" dirty="0" smtClean="0">
              <a:solidFill>
                <a:schemeClr val="tx1"/>
              </a:solidFill>
            </a:endParaRPr>
          </a:p>
          <a:p>
            <a:pPr lvl="1"/>
            <a:r>
              <a:rPr lang="fi-FI" dirty="0" smtClean="0">
                <a:solidFill>
                  <a:schemeClr val="tx1"/>
                </a:solidFill>
              </a:rPr>
              <a:t>Vesitropiikissa</a:t>
            </a:r>
          </a:p>
          <a:p>
            <a:pPr lvl="1"/>
            <a:r>
              <a:rPr lang="fi-FI" dirty="0" smtClean="0">
                <a:solidFill>
                  <a:schemeClr val="tx1"/>
                </a:solidFill>
              </a:rPr>
              <a:t>Ikaalisten Kylpylän leikkihuoneessa</a:t>
            </a:r>
            <a:r>
              <a:rPr lang="fi-FI" dirty="0">
                <a:solidFill>
                  <a:schemeClr val="tx1"/>
                </a:solidFill>
              </a:rPr>
              <a:t>, </a:t>
            </a:r>
            <a:r>
              <a:rPr lang="fi-FI" dirty="0" smtClean="0">
                <a:solidFill>
                  <a:schemeClr val="tx1"/>
                </a:solidFill>
              </a:rPr>
              <a:t>keilaradalla tai </a:t>
            </a:r>
            <a:r>
              <a:rPr lang="fi-FI" dirty="0">
                <a:solidFill>
                  <a:schemeClr val="tx1"/>
                </a:solidFill>
              </a:rPr>
              <a:t>sään salliessa </a:t>
            </a:r>
            <a:r>
              <a:rPr lang="fi-FI" dirty="0" smtClean="0">
                <a:solidFill>
                  <a:schemeClr val="tx1"/>
                </a:solidFill>
              </a:rPr>
              <a:t>ulkona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smtClean="0">
                <a:solidFill>
                  <a:schemeClr val="tx1"/>
                </a:solidFill>
              </a:rPr>
              <a:t>pelaten</a:t>
            </a:r>
          </a:p>
          <a:p>
            <a:r>
              <a:rPr lang="fi-FI" dirty="0" smtClean="0">
                <a:solidFill>
                  <a:schemeClr val="tx1"/>
                </a:solidFill>
              </a:rPr>
              <a:t>Lapsia </a:t>
            </a:r>
            <a:r>
              <a:rPr lang="fi-FI" dirty="0">
                <a:solidFill>
                  <a:schemeClr val="tx1"/>
                </a:solidFill>
              </a:rPr>
              <a:t>tarvittaneen myös illalla Leijona-iltamissa! Niiden ohjelmassa on klubien välinen </a:t>
            </a:r>
            <a:r>
              <a:rPr lang="fi-FI" dirty="0" err="1">
                <a:solidFill>
                  <a:schemeClr val="tx1"/>
                </a:solidFill>
              </a:rPr>
              <a:t>talent-kisa</a:t>
            </a:r>
            <a:r>
              <a:rPr lang="fi-FI" dirty="0">
                <a:solidFill>
                  <a:schemeClr val="tx1"/>
                </a:solidFill>
              </a:rPr>
              <a:t>, ja voi olla, että lapset tai lapsenlapset ovatkin niitä taitajia - viulunsoittajia, kärrynpyöränheittäjiä, </a:t>
            </a:r>
            <a:r>
              <a:rPr lang="fi-FI" dirty="0" err="1">
                <a:solidFill>
                  <a:schemeClr val="tx1"/>
                </a:solidFill>
              </a:rPr>
              <a:t>hulahula-vanteen</a:t>
            </a:r>
            <a:r>
              <a:rPr lang="fi-FI" dirty="0">
                <a:solidFill>
                  <a:schemeClr val="tx1"/>
                </a:solidFill>
              </a:rPr>
              <a:t> pyörittäjiä tai ties mitä -, jotka klubi lähettää edustajanaan lavalle hurmaamaan yleisön ja tuomariston tässä taatusti hyväntuulisessa mittelössä</a:t>
            </a:r>
            <a:r>
              <a:rPr lang="fi-FI" dirty="0" smtClean="0">
                <a:solidFill>
                  <a:schemeClr val="tx1"/>
                </a:solidFill>
              </a:rPr>
              <a:t>...!</a:t>
            </a:r>
          </a:p>
          <a:p>
            <a:r>
              <a:rPr lang="fi-FI" dirty="0" smtClean="0">
                <a:solidFill>
                  <a:schemeClr val="tx1"/>
                </a:solidFill>
              </a:rPr>
              <a:t>Koska </a:t>
            </a:r>
            <a:r>
              <a:rPr lang="fi-FI" dirty="0">
                <a:solidFill>
                  <a:schemeClr val="tx1"/>
                </a:solidFill>
              </a:rPr>
              <a:t>lapsiperheiden tarpeet ovat kovin erilaisia riippuen lasten iästä ja kiinnostuksenkohteista, piirikokousorganisaatio hoitaa lasten iltapäivän ohjelmaa vain tiedottamalla, mitä kaikkea </a:t>
            </a:r>
            <a:r>
              <a:rPr lang="fi-FI" dirty="0" smtClean="0">
                <a:solidFill>
                  <a:schemeClr val="tx1"/>
                </a:solidFill>
              </a:rPr>
              <a:t>lapsiperhe </a:t>
            </a:r>
            <a:r>
              <a:rPr lang="fi-FI" dirty="0">
                <a:solidFill>
                  <a:schemeClr val="tx1"/>
                </a:solidFill>
              </a:rPr>
              <a:t>voi Ikaalisissa </a:t>
            </a:r>
            <a:r>
              <a:rPr lang="fi-FI" dirty="0" smtClean="0">
                <a:solidFill>
                  <a:schemeClr val="tx1"/>
                </a:solidFill>
              </a:rPr>
              <a:t>kokouspäivän </a:t>
            </a:r>
            <a:r>
              <a:rPr lang="fi-FI" dirty="0">
                <a:solidFill>
                  <a:schemeClr val="tx1"/>
                </a:solidFill>
              </a:rPr>
              <a:t>aikana tehdä: suunnitelkaa siis itse teille sopiva päiväohjelma ja tehkää tarvittavat ennakkovaraukset </a:t>
            </a:r>
            <a:r>
              <a:rPr lang="fi-FI" dirty="0" smtClean="0">
                <a:solidFill>
                  <a:schemeClr val="tx1"/>
                </a:solidFill>
              </a:rPr>
              <a:t>omatoimisesti.</a:t>
            </a:r>
          </a:p>
          <a:p>
            <a:r>
              <a:rPr lang="fi-FI" i="1" dirty="0" smtClean="0">
                <a:solidFill>
                  <a:schemeClr val="tx1"/>
                </a:solidFill>
              </a:rPr>
              <a:t>Leijonanpennuista </a:t>
            </a:r>
            <a:r>
              <a:rPr lang="fi-FI" i="1" dirty="0">
                <a:solidFill>
                  <a:schemeClr val="tx1"/>
                </a:solidFill>
              </a:rPr>
              <a:t>kasvaa aikanaan isoja leijonia!</a:t>
            </a:r>
            <a:r>
              <a:rPr lang="fi-FI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293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595616"/>
            <a:ext cx="7024744" cy="1143000"/>
          </a:xfrm>
        </p:spPr>
        <p:txBody>
          <a:bodyPr/>
          <a:lstStyle/>
          <a:p>
            <a:r>
              <a:rPr lang="fi-FI" dirty="0" smtClean="0"/>
              <a:t>Ilmoittautuminen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6" y="1891604"/>
            <a:ext cx="6777317" cy="420169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fi-FI" dirty="0">
                <a:solidFill>
                  <a:schemeClr val="tx1"/>
                </a:solidFill>
              </a:rPr>
              <a:t>Kaksi tapaa ilmoittautua: </a:t>
            </a:r>
            <a:endParaRPr lang="fi-FI" dirty="0" smtClean="0">
              <a:solidFill>
                <a:schemeClr val="tx1"/>
              </a:solidFill>
            </a:endParaRPr>
          </a:p>
          <a:p>
            <a:pPr marL="525780" indent="-457200">
              <a:buFont typeface="+mj-lt"/>
              <a:buAutoNum type="arabicPeriod"/>
            </a:pPr>
            <a:r>
              <a:rPr lang="fi-FI" dirty="0" smtClean="0">
                <a:solidFill>
                  <a:schemeClr val="tx1"/>
                </a:solidFill>
              </a:rPr>
              <a:t>jokainen </a:t>
            </a:r>
            <a:r>
              <a:rPr lang="fi-FI" dirty="0">
                <a:solidFill>
                  <a:schemeClr val="tx1"/>
                </a:solidFill>
              </a:rPr>
              <a:t>henkilö, niin leijona, puoliso kuin lapsikin, täyttää </a:t>
            </a:r>
            <a:r>
              <a:rPr lang="fi-FI" dirty="0" smtClean="0">
                <a:solidFill>
                  <a:schemeClr val="tx1"/>
                </a:solidFill>
              </a:rPr>
              <a:t>sähköisen lomakkeen, </a:t>
            </a:r>
            <a:r>
              <a:rPr lang="fi-FI" dirty="0">
                <a:solidFill>
                  <a:schemeClr val="tx1"/>
                </a:solidFill>
              </a:rPr>
              <a:t>tai </a:t>
            </a:r>
            <a:endParaRPr lang="fi-FI" dirty="0" smtClean="0">
              <a:solidFill>
                <a:schemeClr val="tx1"/>
              </a:solidFill>
            </a:endParaRPr>
          </a:p>
          <a:p>
            <a:pPr marL="525780" indent="-457200">
              <a:buFont typeface="+mj-lt"/>
              <a:buAutoNum type="arabicPeriod"/>
            </a:pPr>
            <a:r>
              <a:rPr lang="fi-FI" dirty="0" smtClean="0">
                <a:solidFill>
                  <a:schemeClr val="tx1"/>
                </a:solidFill>
              </a:rPr>
              <a:t>klubi </a:t>
            </a:r>
            <a:r>
              <a:rPr lang="fi-FI" dirty="0">
                <a:solidFill>
                  <a:schemeClr val="tx1"/>
                </a:solidFill>
              </a:rPr>
              <a:t>tekee yhteisilmoittautumisen </a:t>
            </a:r>
            <a:r>
              <a:rPr lang="fi-FI" dirty="0" smtClean="0">
                <a:solidFill>
                  <a:schemeClr val="tx1"/>
                </a:solidFill>
              </a:rPr>
              <a:t>ryhmäilmoittautumislomakkeella.</a:t>
            </a:r>
          </a:p>
          <a:p>
            <a:pPr marL="525780" indent="-457200">
              <a:buFont typeface="+mj-lt"/>
              <a:buAutoNum type="arabicPeriod"/>
            </a:pPr>
            <a:endParaRPr lang="fi-FI" dirty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fi-FI" dirty="0" smtClean="0">
                <a:solidFill>
                  <a:schemeClr val="tx1"/>
                </a:solidFill>
              </a:rPr>
              <a:t>Linkit lomakkeisiin</a:t>
            </a:r>
          </a:p>
          <a:p>
            <a:pPr marL="68580" indent="0">
              <a:buNone/>
            </a:pPr>
            <a:r>
              <a:rPr lang="fi-FI" dirty="0" smtClean="0">
                <a:solidFill>
                  <a:schemeClr val="tx1"/>
                </a:solidFill>
                <a:hlinkClick r:id="rId2"/>
              </a:rPr>
              <a:t>sähköinen ilmoittautumislomake</a:t>
            </a:r>
            <a:endParaRPr lang="fi-FI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fi-FI" dirty="0" smtClean="0">
                <a:solidFill>
                  <a:schemeClr val="tx1"/>
                </a:solidFill>
                <a:hlinkClick r:id="rId3"/>
              </a:rPr>
              <a:t>ryhmän ilmoittautumislomake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99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92" y="620688"/>
            <a:ext cx="7024744" cy="1143000"/>
          </a:xfrm>
        </p:spPr>
        <p:txBody>
          <a:bodyPr/>
          <a:lstStyle/>
          <a:p>
            <a:r>
              <a:rPr lang="fi-FI" dirty="0" smtClean="0"/>
              <a:t>Hinnat ja maksaminen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44824"/>
            <a:ext cx="7416940" cy="4536504"/>
          </a:xfrm>
        </p:spPr>
        <p:txBody>
          <a:bodyPr>
            <a:normAutofit fontScale="70000" lnSpcReduction="20000"/>
          </a:bodyPr>
          <a:lstStyle/>
          <a:p>
            <a:r>
              <a:rPr lang="fi-FI" dirty="0">
                <a:solidFill>
                  <a:schemeClr val="tx1"/>
                </a:solidFill>
              </a:rPr>
              <a:t>Klubimaksu 30,-/klubi</a:t>
            </a:r>
          </a:p>
          <a:p>
            <a:r>
              <a:rPr lang="fi-FI" dirty="0">
                <a:solidFill>
                  <a:schemeClr val="tx1"/>
                </a:solidFill>
              </a:rPr>
              <a:t>Koko piirikokouspäivä iltamineen 60,-/hlö sis. tervetulokahvin, juhlan, lounaan, koulutukset ja kokouksen iltapäiväkahveineen tai puoliso-ohjelman, ohjelmalliset iltamat buffet-ruokailuineen</a:t>
            </a:r>
          </a:p>
          <a:p>
            <a:r>
              <a:rPr lang="fi-FI" dirty="0">
                <a:solidFill>
                  <a:schemeClr val="tx1"/>
                </a:solidFill>
              </a:rPr>
              <a:t>Erikseen:</a:t>
            </a:r>
          </a:p>
          <a:p>
            <a:pPr lvl="1"/>
            <a:r>
              <a:rPr lang="fi-FI" dirty="0">
                <a:solidFill>
                  <a:schemeClr val="tx1"/>
                </a:solidFill>
              </a:rPr>
              <a:t>virallinen kokouspäivä 30,-/leijona tai puoliso</a:t>
            </a:r>
          </a:p>
          <a:p>
            <a:pPr lvl="1"/>
            <a:r>
              <a:rPr lang="fi-FI" dirty="0">
                <a:solidFill>
                  <a:schemeClr val="tx1"/>
                </a:solidFill>
              </a:rPr>
              <a:t>iltamat 30,-/leijona tai puoliso</a:t>
            </a:r>
          </a:p>
          <a:p>
            <a:r>
              <a:rPr lang="fi-FI" dirty="0">
                <a:solidFill>
                  <a:schemeClr val="tx1"/>
                </a:solidFill>
              </a:rPr>
              <a:t>Lapset: ei kokousmaksua, vaikka osallistuisikin juhlaan; lasten ruokailujen hinta varmistuu pian ja ilmoitetaan </a:t>
            </a:r>
            <a:r>
              <a:rPr lang="fi-FI" dirty="0" smtClean="0">
                <a:solidFill>
                  <a:schemeClr val="tx1"/>
                </a:solidFill>
              </a:rPr>
              <a:t>www-sivuilla. </a:t>
            </a:r>
            <a:r>
              <a:rPr lang="fi-FI" dirty="0">
                <a:solidFill>
                  <a:schemeClr val="tx1"/>
                </a:solidFill>
              </a:rPr>
              <a:t>Lasten muu ohjelma, esim. </a:t>
            </a:r>
            <a:r>
              <a:rPr lang="fi-FI" dirty="0" err="1">
                <a:solidFill>
                  <a:schemeClr val="tx1"/>
                </a:solidFill>
              </a:rPr>
              <a:t>Titi-nallen</a:t>
            </a:r>
            <a:r>
              <a:rPr lang="fi-FI" dirty="0">
                <a:solidFill>
                  <a:schemeClr val="tx1"/>
                </a:solidFill>
              </a:rPr>
              <a:t> talo tms., </a:t>
            </a:r>
            <a:r>
              <a:rPr lang="fi-FI" dirty="0" err="1">
                <a:solidFill>
                  <a:schemeClr val="tx1"/>
                </a:solidFill>
              </a:rPr>
              <a:t>omakustanteisesti</a:t>
            </a:r>
            <a:r>
              <a:rPr lang="fi-FI" dirty="0">
                <a:solidFill>
                  <a:schemeClr val="tx1"/>
                </a:solidFill>
              </a:rPr>
              <a:t>.</a:t>
            </a:r>
          </a:p>
          <a:p>
            <a:r>
              <a:rPr lang="fi-FI" dirty="0" err="1">
                <a:solidFill>
                  <a:schemeClr val="tx1"/>
                </a:solidFill>
              </a:rPr>
              <a:t>Pinssi</a:t>
            </a:r>
            <a:r>
              <a:rPr lang="fi-FI" dirty="0">
                <a:solidFill>
                  <a:schemeClr val="tx1"/>
                </a:solidFill>
              </a:rPr>
              <a:t> 5</a:t>
            </a:r>
            <a:r>
              <a:rPr lang="fi-FI" dirty="0" smtClean="0">
                <a:solidFill>
                  <a:schemeClr val="tx1"/>
                </a:solidFill>
              </a:rPr>
              <a:t>,- kannattaa tilata etukäteen</a:t>
            </a:r>
            <a:endParaRPr lang="fi-FI" dirty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fi-FI" dirty="0">
                <a:solidFill>
                  <a:schemeClr val="tx1"/>
                </a:solidFill>
              </a:rPr>
              <a:t/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/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sz="2900" dirty="0">
                <a:solidFill>
                  <a:schemeClr val="tx1"/>
                </a:solidFill>
              </a:rPr>
              <a:t>Osallistumismaksu tulee maksaa </a:t>
            </a:r>
            <a:endParaRPr lang="fi-FI" sz="2900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fi-FI" sz="2900" dirty="0" smtClean="0">
                <a:solidFill>
                  <a:schemeClr val="tx1"/>
                </a:solidFill>
              </a:rPr>
              <a:t>tilille </a:t>
            </a:r>
            <a:r>
              <a:rPr lang="fi-FI" sz="2900" dirty="0">
                <a:solidFill>
                  <a:schemeClr val="tx1"/>
                </a:solidFill>
              </a:rPr>
              <a:t>LC Ikaalinen FI18 450310 20019123 </a:t>
            </a:r>
            <a:endParaRPr lang="fi-FI" sz="2900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fi-FI" sz="2900" dirty="0" smtClean="0">
                <a:solidFill>
                  <a:schemeClr val="tx1"/>
                </a:solidFill>
              </a:rPr>
              <a:t>viimeistään 31.3.2015</a:t>
            </a:r>
          </a:p>
          <a:p>
            <a:r>
              <a:rPr lang="fi-FI" sz="2900" dirty="0" smtClean="0">
                <a:solidFill>
                  <a:schemeClr val="tx1"/>
                </a:solidFill>
              </a:rPr>
              <a:t>viestikenttään </a:t>
            </a:r>
            <a:r>
              <a:rPr lang="fi-FI" sz="2900" dirty="0">
                <a:solidFill>
                  <a:schemeClr val="tx1"/>
                </a:solidFill>
              </a:rPr>
              <a:t>osallistujien sukunimet ja klubi.</a:t>
            </a:r>
          </a:p>
        </p:txBody>
      </p:sp>
    </p:spTree>
    <p:extLst>
      <p:ext uri="{BB962C8B-B14F-4D97-AF65-F5344CB8AC3E}">
        <p14:creationId xmlns:p14="http://schemas.microsoft.com/office/powerpoint/2010/main" val="120038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arakha\AppData\Local\Microsoft\Windows\Temporary Internet Files\Content.IE5\QHNM1J2B\3288892251_026ac138c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15617" y="-1143002"/>
            <a:ext cx="6912767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264696" cy="1189936"/>
          </a:xfrm>
        </p:spPr>
        <p:txBody>
          <a:bodyPr>
            <a:normAutofit fontScale="90000"/>
          </a:bodyPr>
          <a:lstStyle/>
          <a:p>
            <a:r>
              <a:rPr lang="fi-FI" sz="6000" b="1" dirty="0" smtClean="0">
                <a:solidFill>
                  <a:schemeClr val="tx1"/>
                </a:solidFill>
                <a:latin typeface="Tempus Sans ITC" panose="04020404030D07020202" pitchFamily="82" charset="0"/>
              </a:rPr>
              <a:t>Tämä on HAASTE!</a:t>
            </a:r>
            <a:endParaRPr lang="fi-FI" b="1" dirty="0">
              <a:solidFill>
                <a:schemeClr val="tx1"/>
              </a:solidFill>
              <a:latin typeface="Tempus Sans ITC" panose="04020404030D0702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064896" cy="5085184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fi-FI" sz="1800" dirty="0" smtClean="0">
                <a:solidFill>
                  <a:schemeClr val="tx1"/>
                </a:solidFill>
              </a:rPr>
              <a:t>Piirikokouksen </a:t>
            </a:r>
            <a:r>
              <a:rPr lang="fi-FI" sz="1800" dirty="0">
                <a:solidFill>
                  <a:schemeClr val="tx1"/>
                </a:solidFill>
              </a:rPr>
              <a:t>iltamien ohjelmassa on taatusti hyväntuulinen </a:t>
            </a:r>
            <a:endParaRPr lang="fi-FI" sz="1800" dirty="0" smtClean="0">
              <a:solidFill>
                <a:schemeClr val="tx1"/>
              </a:solidFill>
            </a:endParaRPr>
          </a:p>
          <a:p>
            <a:pPr marL="68580" indent="0" algn="ctr">
              <a:buNone/>
            </a:pPr>
            <a:r>
              <a:rPr lang="fi-FI" sz="3600" b="1" dirty="0" smtClean="0">
                <a:solidFill>
                  <a:schemeClr val="accent1"/>
                </a:solidFill>
                <a:latin typeface="Tempus Sans ITC" panose="04020404030D07020202" pitchFamily="82" charset="0"/>
              </a:rPr>
              <a:t>klubien </a:t>
            </a:r>
            <a:r>
              <a:rPr lang="fi-FI" sz="3600" b="1" dirty="0">
                <a:solidFill>
                  <a:schemeClr val="accent1"/>
                </a:solidFill>
                <a:latin typeface="Tempus Sans ITC" panose="04020404030D07020202" pitchFamily="82" charset="0"/>
              </a:rPr>
              <a:t>välinen Leijona </a:t>
            </a:r>
            <a:r>
              <a:rPr lang="fi-FI" sz="3600" b="1" dirty="0" err="1">
                <a:solidFill>
                  <a:schemeClr val="accent1"/>
                </a:solidFill>
                <a:latin typeface="Tempus Sans ITC" panose="04020404030D07020202" pitchFamily="82" charset="0"/>
              </a:rPr>
              <a:t>talent</a:t>
            </a:r>
            <a:r>
              <a:rPr lang="fi-FI" sz="3600" b="1" dirty="0">
                <a:solidFill>
                  <a:schemeClr val="accent1"/>
                </a:solidFill>
                <a:latin typeface="Tempus Sans ITC" panose="04020404030D07020202" pitchFamily="82" charset="0"/>
              </a:rPr>
              <a:t> -kisa</a:t>
            </a:r>
            <a:r>
              <a:rPr lang="fi-FI" sz="1800" dirty="0">
                <a:solidFill>
                  <a:schemeClr val="tx1"/>
                </a:solidFill>
              </a:rPr>
              <a:t>.</a:t>
            </a:r>
          </a:p>
          <a:p>
            <a:pPr marL="68580" indent="0" algn="ctr">
              <a:buNone/>
            </a:pPr>
            <a:endParaRPr lang="fi-FI" sz="1400" dirty="0">
              <a:solidFill>
                <a:schemeClr val="tx1"/>
              </a:solidFill>
            </a:endParaRPr>
          </a:p>
          <a:p>
            <a:pPr marL="68580" indent="0" algn="ctr">
              <a:buNone/>
            </a:pPr>
            <a:r>
              <a:rPr lang="fi-FI" sz="1800" dirty="0">
                <a:solidFill>
                  <a:schemeClr val="tx1"/>
                </a:solidFill>
              </a:rPr>
              <a:t>Klubi voi käyttää vuoronsa joko </a:t>
            </a:r>
            <a:endParaRPr lang="fi-FI" sz="1800" dirty="0" smtClean="0">
              <a:solidFill>
                <a:schemeClr val="tx1"/>
              </a:solidFill>
            </a:endParaRPr>
          </a:p>
          <a:p>
            <a:pPr marL="68580" indent="0" algn="ctr">
              <a:buNone/>
            </a:pPr>
            <a:r>
              <a:rPr lang="fi-FI" sz="1800" b="1" dirty="0" smtClean="0">
                <a:solidFill>
                  <a:schemeClr val="tx1"/>
                </a:solidFill>
              </a:rPr>
              <a:t>huumorilla</a:t>
            </a:r>
            <a:r>
              <a:rPr lang="fi-FI" sz="1800" dirty="0">
                <a:solidFill>
                  <a:schemeClr val="tx1"/>
                </a:solidFill>
              </a:rPr>
              <a:t>, esim. kertomalla tai </a:t>
            </a:r>
            <a:r>
              <a:rPr lang="fi-FI" sz="1800" dirty="0" smtClean="0">
                <a:solidFill>
                  <a:schemeClr val="tx1"/>
                </a:solidFill>
              </a:rPr>
              <a:t>esittämällä </a:t>
            </a:r>
            <a:r>
              <a:rPr lang="fi-FI" sz="1800" dirty="0">
                <a:solidFill>
                  <a:schemeClr val="tx1"/>
                </a:solidFill>
              </a:rPr>
              <a:t>kaskun, tai </a:t>
            </a:r>
            <a:endParaRPr lang="fi-FI" sz="1800" dirty="0" smtClean="0">
              <a:solidFill>
                <a:schemeClr val="tx1"/>
              </a:solidFill>
            </a:endParaRPr>
          </a:p>
          <a:p>
            <a:pPr marL="68580" indent="0" algn="ctr">
              <a:buNone/>
            </a:pPr>
            <a:r>
              <a:rPr lang="fi-FI" sz="1800" b="1" dirty="0" smtClean="0">
                <a:solidFill>
                  <a:schemeClr val="tx1"/>
                </a:solidFill>
              </a:rPr>
              <a:t>vakavasti</a:t>
            </a:r>
            <a:r>
              <a:rPr lang="fi-FI" sz="1800" dirty="0" smtClean="0">
                <a:solidFill>
                  <a:schemeClr val="tx1"/>
                </a:solidFill>
              </a:rPr>
              <a:t> </a:t>
            </a:r>
            <a:r>
              <a:rPr lang="fi-FI" sz="1800" dirty="0">
                <a:solidFill>
                  <a:schemeClr val="tx1"/>
                </a:solidFill>
              </a:rPr>
              <a:t>kertoen esim. jostain klubin </a:t>
            </a:r>
            <a:r>
              <a:rPr lang="fi-FI" sz="1800" dirty="0" smtClean="0">
                <a:solidFill>
                  <a:schemeClr val="tx1"/>
                </a:solidFill>
              </a:rPr>
              <a:t>onnistuneesti </a:t>
            </a:r>
            <a:r>
              <a:rPr lang="fi-FI" sz="1800" dirty="0">
                <a:solidFill>
                  <a:schemeClr val="tx1"/>
                </a:solidFill>
              </a:rPr>
              <a:t>toteutuneesta palveluaktiviteetista, tai </a:t>
            </a:r>
            <a:endParaRPr lang="fi-FI" sz="1800" dirty="0" smtClean="0">
              <a:solidFill>
                <a:schemeClr val="tx1"/>
              </a:solidFill>
            </a:endParaRPr>
          </a:p>
          <a:p>
            <a:pPr marL="68580" indent="0" algn="ctr">
              <a:buNone/>
            </a:pPr>
            <a:r>
              <a:rPr lang="fi-FI" sz="1800" b="1" dirty="0" smtClean="0">
                <a:solidFill>
                  <a:schemeClr val="tx1"/>
                </a:solidFill>
              </a:rPr>
              <a:t>taitavasti</a:t>
            </a:r>
            <a:r>
              <a:rPr lang="fi-FI" sz="1800" dirty="0" smtClean="0">
                <a:solidFill>
                  <a:schemeClr val="tx1"/>
                </a:solidFill>
              </a:rPr>
              <a:t> esittämällä </a:t>
            </a:r>
            <a:r>
              <a:rPr lang="fi-FI" sz="1800" dirty="0">
                <a:solidFill>
                  <a:schemeClr val="tx1"/>
                </a:solidFill>
              </a:rPr>
              <a:t>esim. runon, laulun... </a:t>
            </a:r>
            <a:endParaRPr lang="fi-FI" sz="1800" dirty="0" smtClean="0">
              <a:solidFill>
                <a:schemeClr val="tx1"/>
              </a:solidFill>
            </a:endParaRPr>
          </a:p>
          <a:p>
            <a:pPr marL="68580" indent="0" algn="ctr">
              <a:buNone/>
            </a:pPr>
            <a:r>
              <a:rPr lang="fi-FI" sz="1800" dirty="0" smtClean="0">
                <a:solidFill>
                  <a:schemeClr val="tx1"/>
                </a:solidFill>
              </a:rPr>
              <a:t>Voihan </a:t>
            </a:r>
            <a:r>
              <a:rPr lang="fi-FI" sz="1800" dirty="0">
                <a:solidFill>
                  <a:schemeClr val="tx1"/>
                </a:solidFill>
              </a:rPr>
              <a:t>olla, että klubin </a:t>
            </a:r>
            <a:r>
              <a:rPr lang="fi-FI" sz="1800" dirty="0" err="1" smtClean="0">
                <a:solidFill>
                  <a:schemeClr val="tx1"/>
                </a:solidFill>
              </a:rPr>
              <a:t>talent-edustaja</a:t>
            </a:r>
            <a:r>
              <a:rPr lang="fi-FI" sz="1800" dirty="0" smtClean="0">
                <a:solidFill>
                  <a:schemeClr val="tx1"/>
                </a:solidFill>
              </a:rPr>
              <a:t> </a:t>
            </a:r>
            <a:r>
              <a:rPr lang="fi-FI" sz="1800" dirty="0">
                <a:solidFill>
                  <a:schemeClr val="tx1"/>
                </a:solidFill>
              </a:rPr>
              <a:t>onkin joku puolisoista tai lapsista!</a:t>
            </a:r>
          </a:p>
          <a:p>
            <a:pPr marL="68580" indent="0" algn="ctr">
              <a:buNone/>
            </a:pPr>
            <a:endParaRPr lang="fi-FI" sz="1200" dirty="0">
              <a:solidFill>
                <a:schemeClr val="tx1"/>
              </a:solidFill>
            </a:endParaRPr>
          </a:p>
          <a:p>
            <a:pPr marL="68580" indent="0" algn="ctr">
              <a:buNone/>
            </a:pPr>
            <a:r>
              <a:rPr lang="fi-FI" sz="1400" dirty="0">
                <a:solidFill>
                  <a:schemeClr val="tx1"/>
                </a:solidFill>
              </a:rPr>
              <a:t>Esiintymisjärjestyksen suunnittelemiseksi tarvitaan </a:t>
            </a:r>
            <a:r>
              <a:rPr lang="fi-FI" sz="1400" u="sng" dirty="0" smtClean="0">
                <a:solidFill>
                  <a:schemeClr val="tx1"/>
                </a:solidFill>
              </a:rPr>
              <a:t>ilmoittautumiset</a:t>
            </a:r>
            <a:r>
              <a:rPr lang="fi-FI" sz="1400" dirty="0">
                <a:solidFill>
                  <a:schemeClr val="tx1"/>
                </a:solidFill>
              </a:rPr>
              <a:t>. </a:t>
            </a:r>
            <a:r>
              <a:rPr lang="fi-FI" sz="1400" dirty="0" smtClean="0">
                <a:solidFill>
                  <a:schemeClr val="tx1"/>
                </a:solidFill>
              </a:rPr>
              <a:t>Kerro </a:t>
            </a:r>
            <a:r>
              <a:rPr lang="fi-FI" sz="1400" dirty="0">
                <a:solidFill>
                  <a:schemeClr val="tx1"/>
                </a:solidFill>
              </a:rPr>
              <a:t>klubinne edustajasta ja </a:t>
            </a:r>
            <a:r>
              <a:rPr lang="fi-FI" sz="1400" dirty="0" smtClean="0">
                <a:solidFill>
                  <a:schemeClr val="tx1"/>
                </a:solidFill>
              </a:rPr>
              <a:t>kisaohjelmasta 31.3. </a:t>
            </a:r>
            <a:r>
              <a:rPr lang="fi-FI" sz="1400" dirty="0">
                <a:solidFill>
                  <a:schemeClr val="tx1"/>
                </a:solidFill>
              </a:rPr>
              <a:t>mennessä LC Ikaalisten sihteeri </a:t>
            </a:r>
            <a:r>
              <a:rPr lang="fi-FI" sz="1400" dirty="0" smtClean="0">
                <a:solidFill>
                  <a:schemeClr val="tx1"/>
                </a:solidFill>
              </a:rPr>
              <a:t>Esa </a:t>
            </a:r>
            <a:r>
              <a:rPr lang="fi-FI" sz="1400" dirty="0" err="1">
                <a:solidFill>
                  <a:schemeClr val="tx1"/>
                </a:solidFill>
              </a:rPr>
              <a:t>Hopsulle</a:t>
            </a:r>
            <a:r>
              <a:rPr lang="fi-FI" sz="1400" dirty="0">
                <a:solidFill>
                  <a:schemeClr val="tx1"/>
                </a:solidFill>
              </a:rPr>
              <a:t> </a:t>
            </a:r>
            <a:r>
              <a:rPr lang="fi-FI" sz="1400" dirty="0" err="1" smtClean="0">
                <a:solidFill>
                  <a:schemeClr val="tx1"/>
                </a:solidFill>
              </a:rPr>
              <a:t>esa.hopsu(at)gmail.com</a:t>
            </a:r>
            <a:r>
              <a:rPr lang="fi-FI" sz="1400" dirty="0">
                <a:solidFill>
                  <a:schemeClr val="tx1"/>
                </a:solidFill>
              </a:rPr>
              <a:t>.</a:t>
            </a:r>
          </a:p>
          <a:p>
            <a:pPr marL="68580" indent="0" algn="ctr">
              <a:buNone/>
            </a:pPr>
            <a:endParaRPr lang="fi-FI" sz="1200" dirty="0">
              <a:solidFill>
                <a:schemeClr val="tx1"/>
              </a:solidFill>
            </a:endParaRPr>
          </a:p>
          <a:p>
            <a:pPr marL="68580" indent="0" algn="ctr">
              <a:buNone/>
            </a:pPr>
            <a:r>
              <a:rPr lang="fi-FI" sz="160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LC </a:t>
            </a:r>
            <a:r>
              <a:rPr lang="fi-FI" sz="1600" dirty="0">
                <a:solidFill>
                  <a:schemeClr val="tx1"/>
                </a:solidFill>
                <a:latin typeface="Bradley Hand ITC" panose="03070402050302030203" pitchFamily="66" charset="0"/>
              </a:rPr>
              <a:t>Ikaalinen</a:t>
            </a:r>
          </a:p>
        </p:txBody>
      </p:sp>
    </p:spTree>
    <p:extLst>
      <p:ext uri="{BB962C8B-B14F-4D97-AF65-F5344CB8AC3E}">
        <p14:creationId xmlns:p14="http://schemas.microsoft.com/office/powerpoint/2010/main" val="247419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Lisätietoja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348880"/>
            <a:ext cx="7128792" cy="3816424"/>
          </a:xfrm>
        </p:spPr>
        <p:txBody>
          <a:bodyPr>
            <a:normAutofit lnSpcReduction="10000"/>
          </a:bodyPr>
          <a:lstStyle/>
          <a:p>
            <a:r>
              <a:rPr lang="fi-FI" b="1" dirty="0" smtClean="0"/>
              <a:t>Leijonat</a:t>
            </a:r>
            <a:r>
              <a:rPr lang="fi-FI" dirty="0" smtClean="0"/>
              <a:t>: Piirikokousorganisaation pj., presidentti Pekka </a:t>
            </a:r>
            <a:r>
              <a:rPr lang="fi-FI" dirty="0"/>
              <a:t>Mäkelä, </a:t>
            </a:r>
            <a:r>
              <a:rPr lang="fi-FI" dirty="0" smtClean="0"/>
              <a:t>puh. 050 </a:t>
            </a:r>
            <a:r>
              <a:rPr lang="fi-FI" dirty="0"/>
              <a:t>313 2593 </a:t>
            </a:r>
            <a:endParaRPr lang="fi-FI" dirty="0" smtClean="0"/>
          </a:p>
          <a:p>
            <a:r>
              <a:rPr lang="fi-FI" b="1" dirty="0" smtClean="0"/>
              <a:t>Puolisot</a:t>
            </a:r>
            <a:r>
              <a:rPr lang="fi-FI" dirty="0" smtClean="0"/>
              <a:t>: Piirikokousorganisaation lady Hanna Saraketo, puh. 0500 513 635, </a:t>
            </a:r>
            <a:r>
              <a:rPr lang="fi-FI" dirty="0" err="1" smtClean="0">
                <a:hlinkClick r:id="rId2"/>
              </a:rPr>
              <a:t>etunimi.sukunimi@gmail.com</a:t>
            </a:r>
            <a:endParaRPr lang="fi-FI" dirty="0" smtClean="0"/>
          </a:p>
          <a:p>
            <a:r>
              <a:rPr lang="fi-FI" b="1" dirty="0" smtClean="0"/>
              <a:t>Ilmoittautuminen ja maksut</a:t>
            </a:r>
            <a:r>
              <a:rPr lang="fi-FI" dirty="0" smtClean="0"/>
              <a:t>: Esa </a:t>
            </a:r>
            <a:r>
              <a:rPr lang="fi-FI" dirty="0" err="1" smtClean="0"/>
              <a:t>Holmala</a:t>
            </a:r>
            <a:r>
              <a:rPr lang="fi-FI" dirty="0"/>
              <a:t>, puh. 0500 555 </a:t>
            </a:r>
            <a:r>
              <a:rPr lang="fi-FI" dirty="0" smtClean="0"/>
              <a:t>911, </a:t>
            </a:r>
            <a:r>
              <a:rPr lang="fi-FI" dirty="0" err="1" smtClean="0">
                <a:hlinkClick r:id="rId3"/>
              </a:rPr>
              <a:t>etunimi.sukunimi@ikkoy.com</a:t>
            </a:r>
            <a:endParaRPr lang="fi-FI" dirty="0" smtClean="0"/>
          </a:p>
          <a:p>
            <a:r>
              <a:rPr lang="fi-FI" b="1" dirty="0" err="1" smtClean="0"/>
              <a:t>Talent-kisa</a:t>
            </a:r>
            <a:r>
              <a:rPr lang="fi-FI" dirty="0" smtClean="0"/>
              <a:t>: Esa </a:t>
            </a:r>
            <a:r>
              <a:rPr lang="fi-FI" dirty="0" err="1" smtClean="0"/>
              <a:t>Hopsu</a:t>
            </a:r>
            <a:r>
              <a:rPr lang="fi-FI" dirty="0" smtClean="0"/>
              <a:t>, puh. 050 573 3056, </a:t>
            </a:r>
            <a:r>
              <a:rPr lang="fi-FI" dirty="0" err="1" smtClean="0">
                <a:hlinkClick r:id="rId2"/>
              </a:rPr>
              <a:t>etunimi.sukunimi@gmail.com</a:t>
            </a:r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717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944" y="908720"/>
            <a:ext cx="8112520" cy="792088"/>
          </a:xfrm>
        </p:spPr>
        <p:txBody>
          <a:bodyPr>
            <a:normAutofit/>
          </a:bodyPr>
          <a:lstStyle/>
          <a:p>
            <a:r>
              <a:rPr lang="fi-FI" dirty="0" smtClean="0"/>
              <a:t>Piirikokous on la 18.4. Ikaalisissa</a:t>
            </a: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51637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72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Tiesitkö nämä?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err="1" smtClean="0"/>
              <a:t>Piirikokouspinssin</a:t>
            </a:r>
            <a:r>
              <a:rPr lang="fi-FI" dirty="0" smtClean="0"/>
              <a:t> on suunnitellut lupaava nuori taiteilija, graafisen suunnittelun opiskelija Vilma Savisaari!</a:t>
            </a:r>
          </a:p>
          <a:p>
            <a:r>
              <a:rPr lang="fi-FI" dirty="0" smtClean="0"/>
              <a:t>Piirikokouksen teemana on nostaa esiin lasten ja nuorten osaamista. Osaavat kädet luovat maailmoja!</a:t>
            </a:r>
          </a:p>
          <a:p>
            <a:r>
              <a:rPr lang="fi-FI" dirty="0" smtClean="0"/>
              <a:t>Mukaan piirikokouspäivään kutsutaan kokonaiset leijonaperheet, sillä pienistä leijonanpennuista kasvaa jonain päivänä isoja leijonia?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857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25760"/>
            <a:ext cx="7024744" cy="1143000"/>
          </a:xfrm>
        </p:spPr>
        <p:txBody>
          <a:bodyPr/>
          <a:lstStyle/>
          <a:p>
            <a:r>
              <a:rPr lang="fi-FI" dirty="0" smtClean="0"/>
              <a:t>Aamupäivä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5184576"/>
          </a:xfrm>
        </p:spPr>
        <p:txBody>
          <a:bodyPr>
            <a:normAutofit fontScale="77500" lnSpcReduction="20000"/>
          </a:bodyPr>
          <a:lstStyle/>
          <a:p>
            <a:r>
              <a:rPr lang="fi-FI" b="1" dirty="0">
                <a:solidFill>
                  <a:schemeClr val="tx1"/>
                </a:solidFill>
                <a:latin typeface="Calibri" panose="020F0502020204030204" pitchFamily="34" charset="0"/>
              </a:rPr>
              <a:t>Kello 9 seppeleenlasku</a:t>
            </a:r>
            <a:r>
              <a:rPr lang="fi-FI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fi-FI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fi-FI" dirty="0">
                <a:solidFill>
                  <a:schemeClr val="tx1"/>
                </a:solidFill>
                <a:latin typeface="Calibri" panose="020F0502020204030204" pitchFamily="34" charset="0"/>
              </a:rPr>
              <a:t>Kokoonnutaan Ikaalisten kirkon </a:t>
            </a:r>
            <a:r>
              <a:rPr lang="fi-FI" dirty="0" smtClean="0">
                <a:solidFill>
                  <a:schemeClr val="tx1"/>
                </a:solidFill>
                <a:latin typeface="Calibri" panose="020F0502020204030204" pitchFamily="34" charset="0"/>
              </a:rPr>
              <a:t>parkkipaikalla </a:t>
            </a:r>
            <a:r>
              <a:rPr lang="fi-FI" dirty="0">
                <a:solidFill>
                  <a:schemeClr val="tx1"/>
                </a:solidFill>
                <a:latin typeface="Calibri" panose="020F0502020204030204" pitchFamily="34" charset="0"/>
              </a:rPr>
              <a:t>ja järjestäydytään seppeleenlaskuun sankarihaudoille. Mukana kolme lippua. Avustamassa Ikaalisten partiolaiset. Seppeleenlasku kuvataan ja näytetään Leijonajuhlassa, joten siihen saa osallistua oman mielenkiinnon ja aikataulun mukaisesti joko paikanpäällä seppeleenlaskutilanteessa tai nähdä tilaisuus myöhemmin </a:t>
            </a:r>
            <a:r>
              <a:rPr lang="fi-FI" dirty="0" smtClean="0">
                <a:solidFill>
                  <a:schemeClr val="tx1"/>
                </a:solidFill>
                <a:latin typeface="Calibri" panose="020F0502020204030204" pitchFamily="34" charset="0"/>
              </a:rPr>
              <a:t>kuvina.</a:t>
            </a:r>
          </a:p>
          <a:p>
            <a:r>
              <a:rPr lang="fi-FI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Kello </a:t>
            </a:r>
            <a:r>
              <a:rPr lang="fi-FI" b="1" dirty="0">
                <a:solidFill>
                  <a:schemeClr val="tx1"/>
                </a:solidFill>
                <a:latin typeface="Calibri" panose="020F0502020204030204" pitchFamily="34" charset="0"/>
              </a:rPr>
              <a:t>9 - 10 ilmoittautuminen ja tervetulokahvit</a:t>
            </a:r>
            <a:r>
              <a:rPr lang="fi-FI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fi-FI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fi-FI" dirty="0" smtClean="0">
                <a:solidFill>
                  <a:schemeClr val="tx1"/>
                </a:solidFill>
                <a:latin typeface="Calibri" panose="020F0502020204030204" pitchFamily="34" charset="0"/>
              </a:rPr>
              <a:t>Ikaalisten </a:t>
            </a:r>
            <a:r>
              <a:rPr lang="fi-FI" dirty="0">
                <a:solidFill>
                  <a:schemeClr val="tx1"/>
                </a:solidFill>
                <a:latin typeface="Calibri" panose="020F0502020204030204" pitchFamily="34" charset="0"/>
              </a:rPr>
              <a:t>yhteiskoulun lukion aulassa. Ilmoittautumisen yhteydessä saa kokousmateriaalin ja halutessaan voi ostaa </a:t>
            </a:r>
            <a:r>
              <a:rPr lang="fi-FI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piirikokouspinssin</a:t>
            </a:r>
            <a:r>
              <a:rPr lang="fi-FI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fi-FI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Kello </a:t>
            </a:r>
            <a:r>
              <a:rPr lang="fi-FI" b="1" dirty="0">
                <a:solidFill>
                  <a:schemeClr val="tx1"/>
                </a:solidFill>
                <a:latin typeface="Calibri" panose="020F0502020204030204" pitchFamily="34" charset="0"/>
              </a:rPr>
              <a:t>10  Leijonajuhla</a:t>
            </a:r>
            <a:r>
              <a:rPr lang="fi-FI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fi-FI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fi-FI" dirty="0">
                <a:solidFill>
                  <a:schemeClr val="tx1"/>
                </a:solidFill>
                <a:latin typeface="Calibri" panose="020F0502020204030204" pitchFamily="34" charset="0"/>
              </a:rPr>
              <a:t>Arvokas Leijonajuhla pidetään lukion salissa, kerrosta ylempänä ilmoittautumispisteeseen nähden. Saliin on pääsy myös liikuntarajoitteisille (hissi). </a:t>
            </a:r>
            <a:endParaRPr lang="fi-FI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65760" lvl="1" indent="0">
              <a:buNone/>
            </a:pPr>
            <a:r>
              <a:rPr lang="fi-FI" dirty="0" smtClean="0">
                <a:solidFill>
                  <a:schemeClr val="tx1"/>
                </a:solidFill>
                <a:latin typeface="Calibri" panose="020F0502020204030204" pitchFamily="34" charset="0"/>
              </a:rPr>
              <a:t>Ohjelmassa mm. poisnukkuneiden </a:t>
            </a:r>
            <a:r>
              <a:rPr lang="fi-FI" dirty="0">
                <a:solidFill>
                  <a:schemeClr val="tx1"/>
                </a:solidFill>
                <a:latin typeface="Calibri" panose="020F0502020204030204" pitchFamily="34" charset="0"/>
              </a:rPr>
              <a:t>leijonien </a:t>
            </a:r>
            <a:r>
              <a:rPr lang="fi-FI" dirty="0" smtClean="0">
                <a:solidFill>
                  <a:schemeClr val="tx1"/>
                </a:solidFill>
                <a:latin typeface="Calibri" panose="020F0502020204030204" pitchFamily="34" charset="0"/>
              </a:rPr>
              <a:t>kunnioittaminen, Leijonahenki-yhteislaulu, tervehdyksiä, juhlapuhe, nuoriso-orkesteri</a:t>
            </a:r>
            <a:endParaRPr lang="fi-FI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fi-FI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Klo </a:t>
            </a:r>
            <a:r>
              <a:rPr lang="fi-FI" b="1" dirty="0">
                <a:solidFill>
                  <a:schemeClr val="tx1"/>
                </a:solidFill>
                <a:latin typeface="Calibri" panose="020F0502020204030204" pitchFamily="34" charset="0"/>
              </a:rPr>
              <a:t>11.30 (noin) lounas</a:t>
            </a:r>
            <a:endParaRPr lang="fi-FI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65760" lvl="1" indent="0">
              <a:buNone/>
            </a:pPr>
            <a:r>
              <a:rPr lang="fi-FI" dirty="0" smtClean="0">
                <a:solidFill>
                  <a:schemeClr val="tx1"/>
                </a:solidFill>
                <a:latin typeface="Calibri" panose="020F0502020204030204" pitchFamily="34" charset="0"/>
              </a:rPr>
              <a:t>Ruokalaan </a:t>
            </a:r>
            <a:r>
              <a:rPr lang="fi-FI" dirty="0">
                <a:solidFill>
                  <a:schemeClr val="tx1"/>
                </a:solidFill>
                <a:latin typeface="Calibri" panose="020F0502020204030204" pitchFamily="34" charset="0"/>
              </a:rPr>
              <a:t>on pääsy liikuntarajoitteisille. Lounaan päätteeksi jälkiruokakahvi. Muistattehan ilmoittaa mahdollisista ruoka-ainerajoitteista ilmoittautumisen yhteydessä.</a:t>
            </a:r>
          </a:p>
          <a:p>
            <a:pPr marL="6858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072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25760"/>
            <a:ext cx="7024744" cy="1143000"/>
          </a:xfrm>
        </p:spPr>
        <p:txBody>
          <a:bodyPr/>
          <a:lstStyle/>
          <a:p>
            <a:r>
              <a:rPr lang="fi-FI" dirty="0" smtClean="0"/>
              <a:t>Leijonien iltapäivä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5184576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fi-FI" b="1" dirty="0">
                <a:solidFill>
                  <a:schemeClr val="tx1"/>
                </a:solidFill>
              </a:rPr>
              <a:t>Klo 13 koulutukset </a:t>
            </a:r>
            <a:r>
              <a:rPr lang="fi-FI" dirty="0" smtClean="0">
                <a:solidFill>
                  <a:schemeClr val="tx1"/>
                </a:solidFill>
              </a:rPr>
              <a:t>(tai </a:t>
            </a:r>
            <a:r>
              <a:rPr lang="fi-FI" dirty="0">
                <a:solidFill>
                  <a:schemeClr val="tx1"/>
                </a:solidFill>
              </a:rPr>
              <a:t>puoliso-ohjelma tai lasten omat </a:t>
            </a:r>
            <a:r>
              <a:rPr lang="fi-FI" dirty="0" smtClean="0">
                <a:solidFill>
                  <a:schemeClr val="tx1"/>
                </a:solidFill>
              </a:rPr>
              <a:t>tekemiset)</a:t>
            </a:r>
            <a:r>
              <a:rPr lang="fi-FI" b="1" dirty="0">
                <a:solidFill>
                  <a:schemeClr val="tx1"/>
                </a:solidFill>
              </a:rPr>
              <a:t/>
            </a:r>
            <a:br>
              <a:rPr lang="fi-FI" b="1" dirty="0">
                <a:solidFill>
                  <a:schemeClr val="tx1"/>
                </a:solidFill>
              </a:rPr>
            </a:br>
            <a:r>
              <a:rPr lang="fi-FI" dirty="0" smtClean="0">
                <a:solidFill>
                  <a:schemeClr val="tx1"/>
                </a:solidFill>
              </a:rPr>
              <a:t>Leijonien </a:t>
            </a:r>
            <a:r>
              <a:rPr lang="fi-FI" dirty="0">
                <a:solidFill>
                  <a:schemeClr val="tx1"/>
                </a:solidFill>
              </a:rPr>
              <a:t>koulutukset ovat lukion luokkahuoneissa. </a:t>
            </a:r>
            <a:endParaRPr lang="fi-FI" dirty="0" smtClean="0">
              <a:solidFill>
                <a:schemeClr val="tx1"/>
              </a:solidFill>
            </a:endParaRPr>
          </a:p>
          <a:p>
            <a:pPr lvl="1">
              <a:spcAft>
                <a:spcPts val="600"/>
              </a:spcAft>
            </a:pPr>
            <a:r>
              <a:rPr lang="fi-FI" dirty="0" smtClean="0">
                <a:solidFill>
                  <a:schemeClr val="tx1"/>
                </a:solidFill>
              </a:rPr>
              <a:t>Presidenttikoulutus</a:t>
            </a:r>
            <a:endParaRPr lang="fi-FI" dirty="0">
              <a:solidFill>
                <a:schemeClr val="tx1"/>
              </a:solidFill>
            </a:endParaRPr>
          </a:p>
          <a:p>
            <a:pPr lvl="1">
              <a:spcAft>
                <a:spcPts val="600"/>
              </a:spcAft>
            </a:pPr>
            <a:r>
              <a:rPr lang="fi-FI" dirty="0" smtClean="0">
                <a:solidFill>
                  <a:schemeClr val="tx1"/>
                </a:solidFill>
              </a:rPr>
              <a:t>Varapresidenttikoulutus</a:t>
            </a:r>
            <a:endParaRPr lang="fi-FI" dirty="0">
              <a:solidFill>
                <a:schemeClr val="tx1"/>
              </a:solidFill>
            </a:endParaRPr>
          </a:p>
          <a:p>
            <a:pPr lvl="1">
              <a:spcAft>
                <a:spcPts val="600"/>
              </a:spcAft>
            </a:pPr>
            <a:r>
              <a:rPr lang="fi-FI" dirty="0" smtClean="0">
                <a:solidFill>
                  <a:schemeClr val="tx1"/>
                </a:solidFill>
              </a:rPr>
              <a:t>Sihteerikoulutus</a:t>
            </a:r>
            <a:endParaRPr lang="fi-FI" dirty="0">
              <a:solidFill>
                <a:schemeClr val="tx1"/>
              </a:solidFill>
            </a:endParaRPr>
          </a:p>
          <a:p>
            <a:pPr lvl="1">
              <a:spcAft>
                <a:spcPts val="600"/>
              </a:spcAft>
            </a:pPr>
            <a:r>
              <a:rPr lang="fi-FI" dirty="0" smtClean="0">
                <a:solidFill>
                  <a:schemeClr val="tx1"/>
                </a:solidFill>
              </a:rPr>
              <a:t>Rahastonhoitajakoulutus</a:t>
            </a:r>
            <a:endParaRPr lang="fi-FI" dirty="0">
              <a:solidFill>
                <a:schemeClr val="tx1"/>
              </a:solidFill>
            </a:endParaRPr>
          </a:p>
          <a:p>
            <a:pPr lvl="1">
              <a:spcAft>
                <a:spcPts val="600"/>
              </a:spcAft>
            </a:pPr>
            <a:r>
              <a:rPr lang="fi-FI" dirty="0" smtClean="0">
                <a:solidFill>
                  <a:schemeClr val="tx1"/>
                </a:solidFill>
              </a:rPr>
              <a:t>Lohkon </a:t>
            </a:r>
            <a:r>
              <a:rPr lang="fi-FI" dirty="0">
                <a:solidFill>
                  <a:schemeClr val="tx1"/>
                </a:solidFill>
              </a:rPr>
              <a:t>pj-koulutus</a:t>
            </a:r>
          </a:p>
          <a:p>
            <a:pPr lvl="1">
              <a:spcAft>
                <a:spcPts val="600"/>
              </a:spcAft>
            </a:pPr>
            <a:r>
              <a:rPr lang="fi-FI" dirty="0" smtClean="0">
                <a:solidFill>
                  <a:schemeClr val="tx1"/>
                </a:solidFill>
              </a:rPr>
              <a:t>Uusien </a:t>
            </a:r>
            <a:r>
              <a:rPr lang="fi-FI" dirty="0">
                <a:solidFill>
                  <a:schemeClr val="tx1"/>
                </a:solidFill>
              </a:rPr>
              <a:t>leijonien </a:t>
            </a:r>
            <a:r>
              <a:rPr lang="fi-FI" dirty="0" smtClean="0">
                <a:solidFill>
                  <a:schemeClr val="tx1"/>
                </a:solidFill>
              </a:rPr>
              <a:t>koulutus</a:t>
            </a:r>
          </a:p>
          <a:p>
            <a:pPr>
              <a:spcAft>
                <a:spcPts val="600"/>
              </a:spcAft>
            </a:pPr>
            <a:r>
              <a:rPr lang="fi-FI" dirty="0" smtClean="0">
                <a:solidFill>
                  <a:schemeClr val="tx1"/>
                </a:solidFill>
              </a:rPr>
              <a:t>Koulutusten </a:t>
            </a:r>
            <a:r>
              <a:rPr lang="fi-FI" dirty="0">
                <a:solidFill>
                  <a:schemeClr val="tx1"/>
                </a:solidFill>
              </a:rPr>
              <a:t>päätteeksi, noin klo 14.30, </a:t>
            </a:r>
            <a:r>
              <a:rPr lang="fi-FI" dirty="0" smtClean="0">
                <a:solidFill>
                  <a:schemeClr val="tx1"/>
                </a:solidFill>
              </a:rPr>
              <a:t>iltapäiväkahvit.</a:t>
            </a:r>
          </a:p>
          <a:p>
            <a:pPr>
              <a:spcAft>
                <a:spcPts val="600"/>
              </a:spcAft>
            </a:pPr>
            <a:r>
              <a:rPr lang="fi-FI" b="1" dirty="0" smtClean="0">
                <a:solidFill>
                  <a:schemeClr val="tx1"/>
                </a:solidFill>
              </a:rPr>
              <a:t>Klo </a:t>
            </a:r>
            <a:r>
              <a:rPr lang="fi-FI" b="1" dirty="0">
                <a:solidFill>
                  <a:schemeClr val="tx1"/>
                </a:solidFill>
              </a:rPr>
              <a:t>15 piirikokous</a:t>
            </a:r>
            <a:r>
              <a:rPr lang="fi-FI" dirty="0">
                <a:solidFill>
                  <a:schemeClr val="tx1"/>
                </a:solidFill>
              </a:rPr>
              <a:t/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 smtClean="0">
                <a:solidFill>
                  <a:schemeClr val="tx1"/>
                </a:solidFill>
              </a:rPr>
              <a:t>asialistan </a:t>
            </a:r>
            <a:r>
              <a:rPr lang="fi-FI" dirty="0">
                <a:solidFill>
                  <a:schemeClr val="tx1"/>
                </a:solidFill>
              </a:rPr>
              <a:t>mukaisesti lukion </a:t>
            </a:r>
            <a:r>
              <a:rPr lang="fi-FI" dirty="0" smtClean="0">
                <a:solidFill>
                  <a:schemeClr val="tx1"/>
                </a:solidFill>
              </a:rPr>
              <a:t>salissa.</a:t>
            </a:r>
            <a:r>
              <a:rPr lang="fi-FI" dirty="0">
                <a:solidFill>
                  <a:schemeClr val="tx1"/>
                </a:solidFill>
              </a:rPr>
              <a:t/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Piirikokous päättynee klo 17:ään </a:t>
            </a:r>
            <a:r>
              <a:rPr lang="fi-FI" dirty="0" smtClean="0">
                <a:solidFill>
                  <a:schemeClr val="tx1"/>
                </a:solidFill>
              </a:rPr>
              <a:t>mennessä.</a:t>
            </a:r>
          </a:p>
          <a:p>
            <a:pPr>
              <a:spcAft>
                <a:spcPts val="600"/>
              </a:spcAft>
            </a:pPr>
            <a:r>
              <a:rPr lang="fi-FI" dirty="0" smtClean="0">
                <a:solidFill>
                  <a:schemeClr val="tx1"/>
                </a:solidFill>
              </a:rPr>
              <a:t>Vapaa-aikaa</a:t>
            </a:r>
            <a:r>
              <a:rPr lang="fi-FI" dirty="0">
                <a:solidFill>
                  <a:schemeClr val="tx1"/>
                </a:solidFill>
              </a:rPr>
              <a:t>: esim. lepohetki tai vesitropiikkikäynti Ikaalisten Kylpylässä.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6016" y="3212976"/>
            <a:ext cx="381642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i-FI" dirty="0" err="1" smtClean="0">
                <a:solidFill>
                  <a:schemeClr val="accent1"/>
                </a:solidFill>
                <a:latin typeface="Tempus Sans ITC" panose="04020404030D07020202" pitchFamily="82" charset="0"/>
              </a:rPr>
              <a:t>Huom</a:t>
            </a:r>
            <a:r>
              <a:rPr lang="fi-FI" dirty="0" smtClean="0">
                <a:solidFill>
                  <a:schemeClr val="accent1"/>
                </a:solidFill>
                <a:latin typeface="Tempus Sans ITC" panose="04020404030D07020202" pitchFamily="82" charset="0"/>
              </a:rPr>
              <a:t>! Leijonat</a:t>
            </a:r>
            <a:r>
              <a:rPr lang="fi-FI" dirty="0">
                <a:solidFill>
                  <a:schemeClr val="accent1"/>
                </a:solidFill>
                <a:latin typeface="Tempus Sans ITC" panose="04020404030D07020202" pitchFamily="82" charset="0"/>
              </a:rPr>
              <a:t>, jotka eivät osallistu koulutuksiin, ovat tervetulleita mukaan puoliso-ohjelmaan.</a:t>
            </a:r>
          </a:p>
        </p:txBody>
      </p:sp>
    </p:spTree>
    <p:extLst>
      <p:ext uri="{BB962C8B-B14F-4D97-AF65-F5344CB8AC3E}">
        <p14:creationId xmlns:p14="http://schemas.microsoft.com/office/powerpoint/2010/main" val="378134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25760"/>
            <a:ext cx="8136904" cy="11430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Leijonien, puolisoiden ja lasten ilta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5184576"/>
          </a:xfrm>
        </p:spPr>
        <p:txBody>
          <a:bodyPr>
            <a:normAutofit lnSpcReduction="10000"/>
          </a:bodyPr>
          <a:lstStyle/>
          <a:p>
            <a:r>
              <a:rPr lang="fi-FI" b="1" dirty="0">
                <a:solidFill>
                  <a:schemeClr val="tx1"/>
                </a:solidFill>
              </a:rPr>
              <a:t>Klo 19 </a:t>
            </a:r>
            <a:r>
              <a:rPr lang="fi-FI" b="1" dirty="0" smtClean="0">
                <a:solidFill>
                  <a:schemeClr val="tx1"/>
                </a:solidFill>
              </a:rPr>
              <a:t>Leijona-iltamat</a:t>
            </a:r>
          </a:p>
          <a:p>
            <a:pPr lvl="1"/>
            <a:r>
              <a:rPr lang="fi-FI" dirty="0" smtClean="0">
                <a:solidFill>
                  <a:schemeClr val="tx1"/>
                </a:solidFill>
              </a:rPr>
              <a:t>Ohjelmalliset </a:t>
            </a:r>
            <a:r>
              <a:rPr lang="fi-FI" dirty="0">
                <a:solidFill>
                  <a:schemeClr val="tx1"/>
                </a:solidFill>
              </a:rPr>
              <a:t>Leijona-iltamat pidetään Ikaalisten Kylpylässä, </a:t>
            </a:r>
            <a:r>
              <a:rPr lang="fi-FI" dirty="0" smtClean="0">
                <a:solidFill>
                  <a:schemeClr val="tx1"/>
                </a:solidFill>
              </a:rPr>
              <a:t>Maininki-salissa: seurustelua, verkostoitumista </a:t>
            </a:r>
            <a:r>
              <a:rPr lang="fi-FI" dirty="0">
                <a:solidFill>
                  <a:schemeClr val="tx1"/>
                </a:solidFill>
              </a:rPr>
              <a:t>ja </a:t>
            </a:r>
            <a:r>
              <a:rPr lang="fi-FI" dirty="0" smtClean="0">
                <a:solidFill>
                  <a:schemeClr val="tx1"/>
                </a:solidFill>
              </a:rPr>
              <a:t>kisailua </a:t>
            </a:r>
            <a:r>
              <a:rPr lang="fi-FI" dirty="0">
                <a:solidFill>
                  <a:schemeClr val="tx1"/>
                </a:solidFill>
              </a:rPr>
              <a:t>hyväntuulisen ohjelman </a:t>
            </a:r>
            <a:r>
              <a:rPr lang="fi-FI" dirty="0" smtClean="0">
                <a:solidFill>
                  <a:schemeClr val="tx1"/>
                </a:solidFill>
              </a:rPr>
              <a:t>parissa. </a:t>
            </a:r>
          </a:p>
          <a:p>
            <a:pPr lvl="1"/>
            <a:r>
              <a:rPr lang="fi-FI" dirty="0" smtClean="0">
                <a:solidFill>
                  <a:schemeClr val="tx1"/>
                </a:solidFill>
              </a:rPr>
              <a:t>Ohjelmasta </a:t>
            </a:r>
            <a:r>
              <a:rPr lang="fi-FI" dirty="0">
                <a:solidFill>
                  <a:schemeClr val="tx1"/>
                </a:solidFill>
              </a:rPr>
              <a:t>vastaavat kaikki klubit, sillä </a:t>
            </a:r>
            <a:r>
              <a:rPr lang="fi-FI" dirty="0" err="1" smtClean="0">
                <a:solidFill>
                  <a:schemeClr val="tx1"/>
                </a:solidFill>
              </a:rPr>
              <a:t>talent-kisaan</a:t>
            </a:r>
            <a:r>
              <a:rPr lang="fi-FI" dirty="0" smtClean="0">
                <a:solidFill>
                  <a:schemeClr val="tx1"/>
                </a:solidFill>
              </a:rPr>
              <a:t> on haastettu kaikki </a:t>
            </a:r>
            <a:r>
              <a:rPr lang="fi-FI" dirty="0">
                <a:solidFill>
                  <a:schemeClr val="tx1"/>
                </a:solidFill>
              </a:rPr>
              <a:t>E-piirin klubit!</a:t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Iltamissa on live-musiikkia ja sen myötä yhteislaulumahdollisuus. </a:t>
            </a:r>
            <a:endParaRPr lang="fi-FI" dirty="0" smtClean="0">
              <a:solidFill>
                <a:schemeClr val="tx1"/>
              </a:solidFill>
            </a:endParaRPr>
          </a:p>
          <a:p>
            <a:pPr lvl="1"/>
            <a:r>
              <a:rPr lang="fi-FI" dirty="0" smtClean="0">
                <a:solidFill>
                  <a:schemeClr val="tx1"/>
                </a:solidFill>
              </a:rPr>
              <a:t>Tarjolla </a:t>
            </a:r>
            <a:r>
              <a:rPr lang="fi-FI" dirty="0">
                <a:solidFill>
                  <a:schemeClr val="tx1"/>
                </a:solidFill>
              </a:rPr>
              <a:t>on herkullinen </a:t>
            </a:r>
            <a:r>
              <a:rPr lang="fi-FI" dirty="0" smtClean="0">
                <a:solidFill>
                  <a:schemeClr val="tx1"/>
                </a:solidFill>
              </a:rPr>
              <a:t>buffet-iltapala</a:t>
            </a:r>
          </a:p>
          <a:p>
            <a:pPr lvl="2"/>
            <a:r>
              <a:rPr lang="fi-FI" sz="1500" dirty="0" err="1" smtClean="0">
                <a:solidFill>
                  <a:schemeClr val="tx1"/>
                </a:solidFill>
              </a:rPr>
              <a:t>katkarapucaesar-salaattia</a:t>
            </a:r>
            <a:endParaRPr lang="fi-FI" sz="1500" dirty="0">
              <a:solidFill>
                <a:schemeClr val="tx1"/>
              </a:solidFill>
            </a:endParaRPr>
          </a:p>
          <a:p>
            <a:pPr lvl="2"/>
            <a:r>
              <a:rPr lang="fi-FI" sz="1500" dirty="0" err="1">
                <a:solidFill>
                  <a:schemeClr val="tx1"/>
                </a:solidFill>
              </a:rPr>
              <a:t>mozzarella-tomaattisalaattia</a:t>
            </a:r>
            <a:endParaRPr lang="fi-FI" sz="1500" dirty="0">
              <a:solidFill>
                <a:schemeClr val="tx1"/>
              </a:solidFill>
            </a:endParaRPr>
          </a:p>
          <a:p>
            <a:pPr lvl="2"/>
            <a:r>
              <a:rPr lang="fi-FI" sz="1500" dirty="0">
                <a:solidFill>
                  <a:schemeClr val="tx1"/>
                </a:solidFill>
              </a:rPr>
              <a:t>vihersalaattia ja </a:t>
            </a:r>
            <a:r>
              <a:rPr lang="fi-FI" sz="1500" dirty="0" err="1">
                <a:solidFill>
                  <a:schemeClr val="tx1"/>
                </a:solidFill>
              </a:rPr>
              <a:t>sitrusvinaigrettea</a:t>
            </a:r>
            <a:endParaRPr lang="fi-FI" sz="1500" dirty="0">
              <a:solidFill>
                <a:schemeClr val="tx1"/>
              </a:solidFill>
            </a:endParaRPr>
          </a:p>
          <a:p>
            <a:pPr lvl="2"/>
            <a:r>
              <a:rPr lang="fi-FI" sz="1500" dirty="0">
                <a:solidFill>
                  <a:schemeClr val="tx1"/>
                </a:solidFill>
              </a:rPr>
              <a:t>kylmäsavulohimoussea palttoonnapilla</a:t>
            </a:r>
          </a:p>
          <a:p>
            <a:pPr lvl="2"/>
            <a:r>
              <a:rPr lang="fi-FI" sz="1500" dirty="0">
                <a:solidFill>
                  <a:schemeClr val="tx1"/>
                </a:solidFill>
              </a:rPr>
              <a:t>porotäytteistä rieskarullaa</a:t>
            </a:r>
          </a:p>
          <a:p>
            <a:pPr lvl="2"/>
            <a:r>
              <a:rPr lang="fi-FI" sz="1500" dirty="0">
                <a:solidFill>
                  <a:schemeClr val="tx1"/>
                </a:solidFill>
              </a:rPr>
              <a:t>suppilovahveropiirasta</a:t>
            </a:r>
          </a:p>
          <a:p>
            <a:pPr lvl="2"/>
            <a:r>
              <a:rPr lang="fi-FI" sz="1500" dirty="0">
                <a:solidFill>
                  <a:schemeClr val="tx1"/>
                </a:solidFill>
              </a:rPr>
              <a:t>alkoholittomat </a:t>
            </a:r>
            <a:r>
              <a:rPr lang="fi-FI" sz="1500" dirty="0" smtClean="0">
                <a:solidFill>
                  <a:schemeClr val="tx1"/>
                </a:solidFill>
              </a:rPr>
              <a:t>ruokajuomat</a:t>
            </a:r>
            <a:endParaRPr lang="fi-FI" sz="15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8224" y="4059695"/>
            <a:ext cx="1944216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i-FI" dirty="0" err="1" smtClean="0">
                <a:solidFill>
                  <a:schemeClr val="accent1"/>
                </a:solidFill>
                <a:latin typeface="Tempus Sans ITC" panose="04020404030D07020202" pitchFamily="82" charset="0"/>
              </a:rPr>
              <a:t>Huom</a:t>
            </a:r>
            <a:r>
              <a:rPr lang="fi-FI" dirty="0" smtClean="0">
                <a:solidFill>
                  <a:schemeClr val="accent1"/>
                </a:solidFill>
                <a:latin typeface="Tempus Sans ITC" panose="04020404030D07020202" pitchFamily="82" charset="0"/>
              </a:rPr>
              <a:t>!</a:t>
            </a:r>
            <a:r>
              <a:rPr lang="fi-FI" dirty="0"/>
              <a:t> </a:t>
            </a:r>
            <a:r>
              <a:rPr lang="fi-FI" dirty="0" err="1">
                <a:solidFill>
                  <a:schemeClr val="accent1"/>
                </a:solidFill>
                <a:latin typeface="Tempus Sans ITC" panose="04020404030D07020202" pitchFamily="82" charset="0"/>
              </a:rPr>
              <a:t>Omakustanteinen</a:t>
            </a:r>
            <a:r>
              <a:rPr lang="fi-FI" dirty="0">
                <a:solidFill>
                  <a:schemeClr val="accent1"/>
                </a:solidFill>
                <a:latin typeface="Tempus Sans ITC" panose="04020404030D07020202" pitchFamily="82" charset="0"/>
              </a:rPr>
              <a:t> baari palvelee A-oikeuksin. Onkohan sen valikoimissa erityinen Leijona-drinkki? </a:t>
            </a:r>
          </a:p>
        </p:txBody>
      </p:sp>
    </p:spTree>
    <p:extLst>
      <p:ext uri="{BB962C8B-B14F-4D97-AF65-F5344CB8AC3E}">
        <p14:creationId xmlns:p14="http://schemas.microsoft.com/office/powerpoint/2010/main" val="142070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Majoitustarjous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Varaa oma majoituksesi suoraan Ikaalisten Kylpylästä. Huonevaihtoehtoja on eri hotellirakennuksissa. </a:t>
            </a:r>
            <a:endParaRPr lang="fi-FI" dirty="0" smtClean="0"/>
          </a:p>
          <a:p>
            <a:r>
              <a:rPr lang="fi-FI" dirty="0" smtClean="0"/>
              <a:t>Majoitus </a:t>
            </a:r>
            <a:r>
              <a:rPr lang="fi-FI" dirty="0"/>
              <a:t>alk. 45,-/hlö sis. buffet-aamiaisen, kylpylän, kuntosalin, </a:t>
            </a:r>
            <a:r>
              <a:rPr lang="fi-FI" dirty="0" err="1"/>
              <a:t>wellness</a:t>
            </a:r>
            <a:r>
              <a:rPr lang="fi-FI" dirty="0"/>
              <a:t> &amp; </a:t>
            </a:r>
            <a:r>
              <a:rPr lang="fi-FI" dirty="0" err="1"/>
              <a:t>sports</a:t>
            </a:r>
            <a:r>
              <a:rPr lang="fi-FI" dirty="0"/>
              <a:t> -liikuntaohjelmat ja Leijonailtamien jatkot tanssiravintola </a:t>
            </a:r>
            <a:r>
              <a:rPr lang="fi-FI" dirty="0" err="1" smtClean="0"/>
              <a:t>Violetassa</a:t>
            </a:r>
            <a:r>
              <a:rPr lang="fi-FI" dirty="0" smtClean="0"/>
              <a:t>.</a:t>
            </a:r>
          </a:p>
          <a:p>
            <a:r>
              <a:rPr lang="fi-FI" dirty="0" smtClean="0"/>
              <a:t>Varaukset myyntipalvelusta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puh</a:t>
            </a:r>
            <a:r>
              <a:rPr lang="fi-FI" dirty="0"/>
              <a:t>. 03 451 2100</a:t>
            </a:r>
            <a:br>
              <a:rPr lang="fi-FI" dirty="0"/>
            </a:br>
            <a:r>
              <a:rPr lang="fi-FI" dirty="0" err="1" smtClean="0"/>
              <a:t>sähköp</a:t>
            </a:r>
            <a:r>
              <a:rPr lang="fi-FI" dirty="0" smtClean="0"/>
              <a:t>. </a:t>
            </a:r>
            <a:r>
              <a:rPr lang="fi-FI" dirty="0" err="1">
                <a:hlinkClick r:id="rId2"/>
              </a:rPr>
              <a:t>myyntipalvelu.ikaalistenkylpyla@restel.fi</a:t>
            </a:r>
            <a:endParaRPr lang="fi-FI" dirty="0"/>
          </a:p>
          <a:p>
            <a:endParaRPr lang="fi-FI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878" y="764704"/>
            <a:ext cx="204654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97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Puoliso-ohjelma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Aamupäivä leijonien mukana</a:t>
            </a:r>
          </a:p>
          <a:p>
            <a:r>
              <a:rPr lang="fi-FI" dirty="0" smtClean="0">
                <a:solidFill>
                  <a:schemeClr val="tx1"/>
                </a:solidFill>
              </a:rPr>
              <a:t>Iltapäivällä valinnaista ohjelmaa: 6 eri vaihtoehtoa (esitellään seuraavilla sivuilla)</a:t>
            </a:r>
          </a:p>
          <a:p>
            <a:r>
              <a:rPr lang="fi-FI" dirty="0" smtClean="0">
                <a:solidFill>
                  <a:schemeClr val="tx1"/>
                </a:solidFill>
              </a:rPr>
              <a:t>Illalla iloiset Leijonailtamat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71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632966" cy="1143000"/>
          </a:xfrm>
        </p:spPr>
        <p:txBody>
          <a:bodyPr>
            <a:normAutofit/>
          </a:bodyPr>
          <a:lstStyle/>
          <a:p>
            <a:r>
              <a:rPr lang="fi-FI" sz="3200" dirty="0" smtClean="0"/>
              <a:t>Puoliso-ohjelman vaihtoehto nro 1: </a:t>
            </a:r>
            <a:r>
              <a:rPr lang="fi-FI" sz="3600" b="1" dirty="0" smtClean="0">
                <a:latin typeface="Tempus Sans ITC" panose="04020404030D07020202" pitchFamily="82" charset="0"/>
              </a:rPr>
              <a:t>Lady-aktiivien tapaaminen</a:t>
            </a:r>
            <a:endParaRPr lang="fi-FI" sz="3200" b="1" dirty="0">
              <a:latin typeface="Tempus Sans ITC" panose="04020404030D0702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>
                <a:solidFill>
                  <a:schemeClr val="tx1"/>
                </a:solidFill>
              </a:rPr>
              <a:t>Lady-toimintaa </a:t>
            </a:r>
            <a:r>
              <a:rPr lang="fi-FI" dirty="0">
                <a:solidFill>
                  <a:schemeClr val="tx1"/>
                </a:solidFill>
              </a:rPr>
              <a:t>luotsaavat puolisot istahtavat hetkeksi yhteen vaihtamaan ajatuksia ja kokemuksia, kertomaan ja saamaan vinkkejä viemisiksi oman klubin arkeen. Mitä onnistumisia Sinulla on jakaa toisten </a:t>
            </a:r>
            <a:r>
              <a:rPr lang="fi-FI" dirty="0" smtClean="0">
                <a:solidFill>
                  <a:schemeClr val="tx1"/>
                </a:solidFill>
              </a:rPr>
              <a:t>iloksi?</a:t>
            </a:r>
          </a:p>
          <a:p>
            <a:r>
              <a:rPr lang="fi-FI" dirty="0" smtClean="0">
                <a:solidFill>
                  <a:schemeClr val="tx1"/>
                </a:solidFill>
              </a:rPr>
              <a:t>Kokoontumispaikkana </a:t>
            </a:r>
            <a:r>
              <a:rPr lang="fi-FI" dirty="0">
                <a:solidFill>
                  <a:schemeClr val="tx1"/>
                </a:solidFill>
              </a:rPr>
              <a:t>on historiallisesti arvokas Eräsen kauppahuone, jossa nykyään on antikvariaatti. Kokoontumisen aluksi kuullaan pala Eräsen historiasta.</a:t>
            </a:r>
          </a:p>
          <a:p>
            <a:r>
              <a:rPr lang="fi-FI" dirty="0">
                <a:solidFill>
                  <a:schemeClr val="tx1"/>
                </a:solidFill>
              </a:rPr>
              <a:t>Minimi 6 osallistujaa. Maksimi 20. 	</a:t>
            </a:r>
          </a:p>
          <a:p>
            <a:r>
              <a:rPr lang="fi-FI" dirty="0">
                <a:solidFill>
                  <a:schemeClr val="tx1"/>
                </a:solidFill>
              </a:rPr>
              <a:t>Osoite: Valtakatu 8, Ikaalinen. </a:t>
            </a:r>
          </a:p>
          <a:p>
            <a:r>
              <a:rPr lang="fi-FI" dirty="0" err="1" smtClean="0">
                <a:solidFill>
                  <a:schemeClr val="tx1"/>
                </a:solidFill>
                <a:hlinkClick r:id="rId2"/>
              </a:rPr>
              <a:t>www.loytojenpuoti.fi</a:t>
            </a:r>
            <a:endParaRPr lang="fi-FI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01108"/>
            <a:ext cx="2713484" cy="2035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70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951058"/>
            <a:ext cx="1676772" cy="256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953363"/>
            <a:ext cx="7920998" cy="1549976"/>
          </a:xfrm>
        </p:spPr>
        <p:txBody>
          <a:bodyPr>
            <a:normAutofit fontScale="90000"/>
          </a:bodyPr>
          <a:lstStyle/>
          <a:p>
            <a:r>
              <a:rPr lang="fi-FI" sz="3200" dirty="0" smtClean="0"/>
              <a:t>Puoliso-ohjelman vaihtoehto nro 2: </a:t>
            </a:r>
            <a:br>
              <a:rPr lang="fi-FI" sz="3200" dirty="0" smtClean="0"/>
            </a:br>
            <a:r>
              <a:rPr lang="fi-FI" b="1" dirty="0" smtClean="0">
                <a:latin typeface="Tempus Sans ITC" panose="04020404030D07020202" pitchFamily="82" charset="0"/>
              </a:rPr>
              <a:t>Osaavat </a:t>
            </a:r>
            <a:r>
              <a:rPr lang="fi-FI" b="1" dirty="0">
                <a:latin typeface="Tempus Sans ITC" panose="04020404030D07020202" pitchFamily="82" charset="0"/>
              </a:rPr>
              <a:t>kädet luovat maailmoja—tutustuminen </a:t>
            </a:r>
            <a:r>
              <a:rPr lang="fi-FI" b="1" dirty="0" err="1">
                <a:latin typeface="Tempus Sans ITC" panose="04020404030D07020202" pitchFamily="82" charset="0"/>
              </a:rPr>
              <a:t>IKATAn</a:t>
            </a:r>
            <a:r>
              <a:rPr lang="fi-FI" b="1" dirty="0">
                <a:latin typeface="Tempus Sans ITC" panose="04020404030D07020202" pitchFamily="82" charset="0"/>
              </a:rPr>
              <a:t> </a:t>
            </a:r>
            <a:r>
              <a:rPr lang="fi-FI" b="1" dirty="0" smtClean="0">
                <a:latin typeface="Tempus Sans ITC" panose="04020404030D07020202" pitchFamily="82" charset="0"/>
              </a:rPr>
              <a:t>ammattialoihin</a:t>
            </a:r>
            <a:endParaRPr lang="fi-FI" sz="3200" b="1" dirty="0">
              <a:latin typeface="Tempus Sans ITC" panose="04020404030D0702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2" y="2656327"/>
            <a:ext cx="6777317" cy="3508977"/>
          </a:xfrm>
        </p:spPr>
        <p:txBody>
          <a:bodyPr>
            <a:normAutofit fontScale="85000" lnSpcReduction="10000"/>
          </a:bodyPr>
          <a:lstStyle/>
          <a:p>
            <a:r>
              <a:rPr lang="fi-FI" dirty="0" smtClean="0">
                <a:solidFill>
                  <a:schemeClr val="tx1"/>
                </a:solidFill>
              </a:rPr>
              <a:t>Ikaalisten </a:t>
            </a:r>
            <a:r>
              <a:rPr lang="fi-FI" dirty="0">
                <a:solidFill>
                  <a:schemeClr val="tx1"/>
                </a:solidFill>
              </a:rPr>
              <a:t>Käsi– ja taideteollisuusoppilaitos on erikoistunut kouluttamaan erikoisalojen osaajia kulttuurialalle. Käydään yhdessä tutustumassa eri ammattialojen osastoille; mitä onkaan saatu aikaan esim. korusuunnittelussa tai vaatetuksessa, kun mm. yhtenä </a:t>
            </a:r>
            <a:r>
              <a:rPr lang="fi-FI" dirty="0" err="1">
                <a:solidFill>
                  <a:schemeClr val="tx1"/>
                </a:solidFill>
              </a:rPr>
              <a:t>mentorina</a:t>
            </a:r>
            <a:r>
              <a:rPr lang="fi-FI" dirty="0">
                <a:solidFill>
                  <a:schemeClr val="tx1"/>
                </a:solidFill>
              </a:rPr>
              <a:t> on Jukka Rintala? Opiskelijatöiden ostomahdollisuus.</a:t>
            </a:r>
          </a:p>
          <a:p>
            <a:r>
              <a:rPr lang="fi-FI" dirty="0">
                <a:solidFill>
                  <a:schemeClr val="tx1"/>
                </a:solidFill>
              </a:rPr>
              <a:t>Toteutuu, jos lähtijöitä on 6. Maksimi 25.</a:t>
            </a:r>
          </a:p>
          <a:p>
            <a:r>
              <a:rPr lang="fi-FI" dirty="0">
                <a:solidFill>
                  <a:schemeClr val="tx1"/>
                </a:solidFill>
              </a:rPr>
              <a:t>Osoite: Eino Salmelaisen katu 20 </a:t>
            </a:r>
          </a:p>
          <a:p>
            <a:r>
              <a:rPr lang="fi-FI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fi-FI" dirty="0" smtClean="0">
                <a:solidFill>
                  <a:schemeClr val="tx1"/>
                </a:solidFill>
                <a:hlinkClick r:id="rId3"/>
              </a:rPr>
              <a:t>ikata.lpkky.fi</a:t>
            </a:r>
            <a:endParaRPr lang="fi-FI" dirty="0" smtClean="0">
              <a:solidFill>
                <a:schemeClr val="tx1"/>
              </a:solidFill>
            </a:endParaRPr>
          </a:p>
          <a:p>
            <a:r>
              <a:rPr lang="fi-FI" dirty="0">
                <a:solidFill>
                  <a:schemeClr val="tx1"/>
                </a:solidFill>
              </a:rPr>
              <a:t>Katso video: </a:t>
            </a:r>
            <a:r>
              <a:rPr lang="fi-FI" dirty="0">
                <a:solidFill>
                  <a:schemeClr val="tx1"/>
                </a:solidFill>
                <a:hlinkClick r:id="rId4"/>
              </a:rPr>
              <a:t>http://</a:t>
            </a:r>
            <a:r>
              <a:rPr lang="fi-FI" dirty="0" smtClean="0">
                <a:solidFill>
                  <a:schemeClr val="tx1"/>
                </a:solidFill>
                <a:hlinkClick r:id="rId4"/>
              </a:rPr>
              <a:t>vimeo.com/96179634</a:t>
            </a:r>
            <a:endParaRPr lang="fi-FI" dirty="0"/>
          </a:p>
          <a:p>
            <a:pPr marL="68580" indent="0">
              <a:buNone/>
            </a:pP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60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126</TotalTime>
  <Words>1098</Words>
  <Application>Microsoft Office PowerPoint</Application>
  <PresentationFormat>On-screen Show (4:3)</PresentationFormat>
  <Paragraphs>147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Austin</vt:lpstr>
      <vt:lpstr>Lions E-piirin piirikokous 2015 Ikaalisissa</vt:lpstr>
      <vt:lpstr>Piirikokous on la 18.4. Ikaalisissa</vt:lpstr>
      <vt:lpstr>Aamupäivä</vt:lpstr>
      <vt:lpstr>Leijonien iltapäivä</vt:lpstr>
      <vt:lpstr>Leijonien, puolisoiden ja lasten ilta</vt:lpstr>
      <vt:lpstr>Majoitustarjous</vt:lpstr>
      <vt:lpstr>Puoliso-ohjelma</vt:lpstr>
      <vt:lpstr>Puoliso-ohjelman vaihtoehto nro 1: Lady-aktiivien tapaaminen</vt:lpstr>
      <vt:lpstr>Puoliso-ohjelman vaihtoehto nro 2:  Osaavat kädet luovat maailmoja—tutustuminen IKATAn ammattialoihin</vt:lpstr>
      <vt:lpstr>Puoliso-ohjelman vaihtoehto nro 3:  Elävöittävä taide — tuokio taideyhdistyksen vieraana</vt:lpstr>
      <vt:lpstr>Puoliso-ohjelman vaihtoehto nro 4:  Jyllin Kodin menestystarina: elämänikäistä hyvinvointia – kuntoilu- ja ravitsemusvinkit</vt:lpstr>
      <vt:lpstr>Puoliso-ohjelman vaihtoehto nro 5:  Ruokatrendikeskustelu ja kuohuviinimaistiaiset</vt:lpstr>
      <vt:lpstr>Puoliso-ohjelman vaihtoehto nro 6:  Shop ’till you drop? Omatoiminen ostosreissu kauppakeskus Kompissa</vt:lpstr>
      <vt:lpstr>Puoliso-ohjelman jatko</vt:lpstr>
      <vt:lpstr>Leijonaperheille</vt:lpstr>
      <vt:lpstr>Ilmoittautuminen</vt:lpstr>
      <vt:lpstr>Hinnat ja maksaminen</vt:lpstr>
      <vt:lpstr>Tämä on HAASTE!</vt:lpstr>
      <vt:lpstr>Lisätietoja</vt:lpstr>
      <vt:lpstr>Tiesitkö nämä?</vt:lpstr>
    </vt:vector>
  </TitlesOfParts>
  <Company>Tampereen ammattikorkeakoulu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Lions E-piirin piirikokous 2015 Ikaalisissa</dc:title>
  <dc:creator>Windows User</dc:creator>
  <cp:lastModifiedBy>Windows User</cp:lastModifiedBy>
  <cp:revision>26</cp:revision>
  <dcterms:created xsi:type="dcterms:W3CDTF">2015-02-03T15:35:29Z</dcterms:created>
  <dcterms:modified xsi:type="dcterms:W3CDTF">2015-02-03T17:42:26Z</dcterms:modified>
</cp:coreProperties>
</file>