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theme/theme7.xml" ContentType="application/vnd.openxmlformats-officedocument.theme+xml"/>
  <Override PartName="/ppt/slideLayouts/slideLayout1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  <p:sldMasterId id="2147483837" r:id="rId2"/>
    <p:sldMasterId id="2147483835" r:id="rId3"/>
    <p:sldMasterId id="2147483751" r:id="rId4"/>
    <p:sldMasterId id="2147483787" r:id="rId5"/>
    <p:sldMasterId id="2147483776" r:id="rId6"/>
    <p:sldMasterId id="2147483808" r:id="rId7"/>
    <p:sldMasterId id="2147483820" r:id="rId8"/>
  </p:sldMasterIdLst>
  <p:notesMasterIdLst>
    <p:notesMasterId r:id="rId29"/>
  </p:notesMasterIdLst>
  <p:sldIdLst>
    <p:sldId id="276" r:id="rId9"/>
    <p:sldId id="258" r:id="rId10"/>
    <p:sldId id="279" r:id="rId11"/>
    <p:sldId id="280" r:id="rId12"/>
    <p:sldId id="283" r:id="rId13"/>
    <p:sldId id="284" r:id="rId14"/>
    <p:sldId id="288" r:id="rId15"/>
    <p:sldId id="285" r:id="rId16"/>
    <p:sldId id="281" r:id="rId17"/>
    <p:sldId id="282" r:id="rId18"/>
    <p:sldId id="287" r:id="rId19"/>
    <p:sldId id="291" r:id="rId20"/>
    <p:sldId id="292" r:id="rId21"/>
    <p:sldId id="286" r:id="rId22"/>
    <p:sldId id="289" r:id="rId23"/>
    <p:sldId id="294" r:id="rId24"/>
    <p:sldId id="295" r:id="rId25"/>
    <p:sldId id="297" r:id="rId26"/>
    <p:sldId id="293" r:id="rId27"/>
    <p:sldId id="271" r:id="rId28"/>
  </p:sldIdLst>
  <p:sldSz cx="12192000" cy="6858000"/>
  <p:notesSz cx="6735763" cy="986631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647" autoAdjust="0"/>
  </p:normalViewPr>
  <p:slideViewPr>
    <p:cSldViewPr snapToGrid="0" showGuides="1">
      <p:cViewPr varScale="1">
        <p:scale>
          <a:sx n="61" d="100"/>
          <a:sy n="61" d="100"/>
        </p:scale>
        <p:origin x="374" y="55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47" d="100"/>
          <a:sy n="47" d="100"/>
        </p:scale>
        <p:origin x="2800" y="56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47F81-45BC-4B55-BF78-CEDA8C87DBD7}" type="datetimeFigureOut">
              <a:rPr lang="fi-FI" smtClean="0"/>
              <a:t>10.11.2021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1" y="9371287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97B14-1F88-4453-9969-0486C16AAA8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2276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373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D7E0C3E-F52B-4352-9CAD-191A29327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8A84438-354D-4E38-BAAC-304305FF3C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2DE7809-3A20-4987-81CF-7CE651643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8D9680F-E952-4D11-9737-3E75FAFDB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26-5703-4BBD-AEC4-F887E093693D}" type="datetimeFigureOut">
              <a:rPr lang="fi-FI" smtClean="0"/>
              <a:t>10.11.2021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875D4FC-738E-449B-9FFD-4DDDA33C5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B945A6D-E993-48A8-AC09-299F9C765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691C-E57C-4215-BE51-9F50F3A32B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9646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D27D323-D09E-4FE8-8BFA-25B726A1F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A447047-2B30-4C15-8B08-6C130CB4A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51B9558-4A00-4F2A-92A6-46BECB864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5490000-70E6-4DD1-A25B-2393C6336F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4E9000A-9B50-4AE8-9A40-0D41D9781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D8C2DDA-6CFE-4EE6-A862-BABD4CFF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26-5703-4BBD-AEC4-F887E093693D}" type="datetimeFigureOut">
              <a:rPr lang="fi-FI" smtClean="0"/>
              <a:t>10.11.2021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681EEF58-1DAF-4FFB-98AB-1DBF979CF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8798ED7-FE5C-431D-B8F8-60D3619FF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691C-E57C-4215-BE51-9F50F3A32B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5973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3E4DBBA-FA7F-4A54-8F23-3F9B09CC9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DA420-5AD8-4C3F-9F02-208C20551794}" type="datetimeFigureOut">
              <a:rPr lang="fi-FI" smtClean="0"/>
              <a:t>10.11.2021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6CAAACE-59F7-4133-AD5D-8437B0276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9B549E8-767E-43FC-81D5-1E4726359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49C0C-01F7-4116-B8F5-1ACA68130DC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5960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686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593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444043-591A-405E-B1EE-55E805A79F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/>
              <a:t>Piiri 107-A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F93056E-DD84-48E4-96B4-34008FF3B994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5pPr marL="1828800" indent="0">
              <a:buNone/>
              <a:defRPr/>
            </a:lvl5pPr>
          </a:lstStyle>
          <a:p>
            <a:pPr lvl="0"/>
            <a:r>
              <a:rPr lang="fi-FI" dirty="0"/>
              <a:t>Muokkaa tekstin perustyyliä</a:t>
            </a:r>
          </a:p>
        </p:txBody>
      </p:sp>
    </p:spTree>
    <p:extLst>
      <p:ext uri="{BB962C8B-B14F-4D97-AF65-F5344CB8AC3E}">
        <p14:creationId xmlns:p14="http://schemas.microsoft.com/office/powerpoint/2010/main" val="1506385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2D3BE03-2970-414A-BE04-18F4CB3997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/>
              <a:t>Pääotsikko aina logon kanssa</a:t>
            </a:r>
          </a:p>
        </p:txBody>
      </p:sp>
    </p:spTree>
    <p:extLst>
      <p:ext uri="{BB962C8B-B14F-4D97-AF65-F5344CB8AC3E}">
        <p14:creationId xmlns:p14="http://schemas.microsoft.com/office/powerpoint/2010/main" val="3403320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09949E9-1791-4294-BA79-F9F0F3720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744C798-9455-41C2-8F71-524553C83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CB24F6A-3DFE-412F-913D-DE9054BE5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7520-0497-4055-9E51-80CE5E161F0E}" type="datetimeFigureOut">
              <a:rPr lang="fi-FI" smtClean="0"/>
              <a:t>10.11.2021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4B1999B-74A9-4EC4-9183-00F2E777C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BB7D105-DFF1-410A-BE31-425884679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1A97-14C8-4520-B718-EE20F5032B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6550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7B0FB6-5C07-473E-9BDA-371E0A472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C50BEB3-21C5-4EE2-8DC3-CD6E884B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7520-0497-4055-9E51-80CE5E161F0E}" type="datetimeFigureOut">
              <a:rPr lang="fi-FI" smtClean="0"/>
              <a:t>10.11.2021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8CD446D-3330-4B0B-AAC8-4407EEAAB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A16A05F-E6E9-4468-AB6B-49585C9FD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1A97-14C8-4520-B718-EE20F5032B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1124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FD8EBD8-B6EF-4F80-B6EA-21BCA664C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98AE904-1E21-4608-A956-E6A19D2C4A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6352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A33DC89-F7DE-44B9-8E2A-7C88AB77E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CE5CF19-1C2B-4796-BC55-0F548A3F3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7520-0497-4055-9E51-80CE5E161F0E}" type="datetimeFigureOut">
              <a:rPr lang="fi-FI" smtClean="0"/>
              <a:t>10.11.2021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4449FB4-5995-481E-B2F3-D3C6DD47E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CC45554-81C8-4405-BB1D-3292C8CF3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1A97-14C8-4520-B718-EE20F5032B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9928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5D9D2A4-893C-46AC-9030-1997BCDD4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276" y="365125"/>
            <a:ext cx="10515600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26BAC12-4A60-4447-A1B9-77BCCCFE3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777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4D36EEE-11C5-415A-8E48-BA3DF86FCD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7940" y="2505075"/>
            <a:ext cx="5157787" cy="368458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8586C84D-7FEF-4F69-ADAD-27034CA0A4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1864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36FC4B1-496B-4C61-8BA3-9D879AB663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1864" y="2505075"/>
            <a:ext cx="5183188" cy="368458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BD2059B-33D9-4EE9-A6E3-8AE749B82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7520-0497-4055-9E51-80CE5E161F0E}" type="datetimeFigureOut">
              <a:rPr lang="fi-FI" smtClean="0"/>
              <a:t>10.11.2021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1F26B213-1157-4143-AC36-8C64EB6AA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C989C478-2770-4219-86FD-3B9A57AB6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1A97-14C8-4520-B718-EE20F5032B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6623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28258E-4994-4FF0-9DED-112D2389F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1446A66-5E9E-48CE-B874-048D371476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CDC1A38-09B4-400A-BD8A-0CF57379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26-5703-4BBD-AEC4-F887E093693D}" type="datetimeFigureOut">
              <a:rPr lang="fi-FI" smtClean="0"/>
              <a:t>10.11.2021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A88948-945F-432A-AF57-94D5B1D2D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071EAFF-D963-416C-AD3F-D8B7B5874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691C-E57C-4215-BE51-9F50F3A32B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2120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2D29F5-DF90-405B-AF8D-C2ADD4CE4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7F049C0-BD09-49FF-A168-1B09AB6FE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26-5703-4BBD-AEC4-F887E093693D}" type="datetimeFigureOut">
              <a:rPr lang="fi-FI" smtClean="0"/>
              <a:t>10.11.2021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1677E5E-5D1C-4661-AA35-3745568B1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4CE4D59-F2B2-44A5-859B-F59B5E0AF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691C-E57C-4215-BE51-9F50F3A32B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0312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emf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Yellow Bar">
            <a:extLst>
              <a:ext uri="{FF2B5EF4-FFF2-40B4-BE49-F238E27FC236}">
                <a16:creationId xmlns:a16="http://schemas.microsoft.com/office/drawing/2014/main" id="{7F6D81CC-5920-40C5-8869-32EF0EF337ED}"/>
              </a:ext>
            </a:extLst>
          </p:cNvPr>
          <p:cNvSpPr/>
          <p:nvPr userDrawn="1"/>
        </p:nvSpPr>
        <p:spPr>
          <a:xfrm>
            <a:off x="1066799" y="3895726"/>
            <a:ext cx="1476375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36214D05-5CC7-470A-8130-A8FEC7699B8E}"/>
              </a:ext>
            </a:extLst>
          </p:cNvPr>
          <p:cNvSpPr txBox="1"/>
          <p:nvPr userDrawn="1"/>
        </p:nvSpPr>
        <p:spPr>
          <a:xfrm>
            <a:off x="944880" y="1606550"/>
            <a:ext cx="42402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Lions </a:t>
            </a:r>
            <a:r>
              <a:rPr lang="fi-FI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Clubs</a:t>
            </a:r>
            <a:r>
              <a:rPr lang="fi-FI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International</a:t>
            </a:r>
            <a:endParaRPr lang="fi-FI" sz="4800" dirty="0"/>
          </a:p>
        </p:txBody>
      </p:sp>
      <p:sp>
        <p:nvSpPr>
          <p:cNvPr id="14" name="Otsikon paikkamerkki 13">
            <a:extLst>
              <a:ext uri="{FF2B5EF4-FFF2-40B4-BE49-F238E27FC236}">
                <a16:creationId xmlns:a16="http://schemas.microsoft.com/office/drawing/2014/main" id="{593D2BDF-F60E-4F49-933E-B91897B1F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880" y="4021247"/>
            <a:ext cx="5257800" cy="1538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Pääotsikko aina logon kanssa</a:t>
            </a:r>
          </a:p>
        </p:txBody>
      </p:sp>
      <p:pic>
        <p:nvPicPr>
          <p:cNvPr id="7" name="Emblem - White" descr="lionlogo_white.eps">
            <a:extLst>
              <a:ext uri="{FF2B5EF4-FFF2-40B4-BE49-F238E27FC236}">
                <a16:creationId xmlns:a16="http://schemas.microsoft.com/office/drawing/2014/main" id="{EC51B871-63B6-44F2-8402-566E1DAA37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510" y="3195260"/>
            <a:ext cx="4311474" cy="4205848"/>
          </a:xfrm>
          <a:prstGeom prst="rect">
            <a:avLst/>
          </a:prstGeom>
        </p:spPr>
      </p:pic>
      <p:sp>
        <p:nvSpPr>
          <p:cNvPr id="10" name="Otsikon paikkamerkki 13">
            <a:extLst>
              <a:ext uri="{FF2B5EF4-FFF2-40B4-BE49-F238E27FC236}">
                <a16:creationId xmlns:a16="http://schemas.microsoft.com/office/drawing/2014/main" id="{E30CABFF-AC4F-4C04-8916-DFD13D105147}"/>
              </a:ext>
            </a:extLst>
          </p:cNvPr>
          <p:cNvSpPr txBox="1">
            <a:spLocks/>
          </p:cNvSpPr>
          <p:nvPr userDrawn="1"/>
        </p:nvSpPr>
        <p:spPr>
          <a:xfrm>
            <a:off x="949569" y="3173581"/>
            <a:ext cx="1906966" cy="557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1600" b="1" dirty="0"/>
              <a:t>MD 107 Finland</a:t>
            </a:r>
          </a:p>
        </p:txBody>
      </p:sp>
    </p:spTree>
    <p:extLst>
      <p:ext uri="{BB962C8B-B14F-4D97-AF65-F5344CB8AC3E}">
        <p14:creationId xmlns:p14="http://schemas.microsoft.com/office/powerpoint/2010/main" val="238701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F7A92ED2-7C49-4A09-9F21-5F0CEC1BC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902" y="3171972"/>
            <a:ext cx="3910685" cy="550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Piiri 107-A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25A51EC-3F79-4F26-A9F7-53458BCA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2339" y="4160889"/>
            <a:ext cx="4705350" cy="1518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Pääotsikko aina logon kanssa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81662BA8-B3FF-4388-8441-6B0F43CAD305}"/>
              </a:ext>
            </a:extLst>
          </p:cNvPr>
          <p:cNvSpPr txBox="1"/>
          <p:nvPr userDrawn="1"/>
        </p:nvSpPr>
        <p:spPr>
          <a:xfrm>
            <a:off x="942974" y="1613534"/>
            <a:ext cx="4050665" cy="1586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b="1" dirty="0">
                <a:solidFill>
                  <a:schemeClr val="bg1"/>
                </a:solidFill>
              </a:rPr>
              <a:t>Lions </a:t>
            </a:r>
            <a:r>
              <a:rPr lang="fi-FI" sz="4800" b="1" dirty="0" err="1">
                <a:solidFill>
                  <a:schemeClr val="bg1"/>
                </a:solidFill>
              </a:rPr>
              <a:t>Clubs</a:t>
            </a:r>
            <a:r>
              <a:rPr lang="fi-FI" sz="4800" b="1" dirty="0">
                <a:solidFill>
                  <a:schemeClr val="bg1"/>
                </a:solidFill>
              </a:rPr>
              <a:t> International</a:t>
            </a: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85650F03-2F06-4860-A3C2-65328E2308DB}"/>
              </a:ext>
            </a:extLst>
          </p:cNvPr>
          <p:cNvSpPr/>
          <p:nvPr userDrawn="1"/>
        </p:nvSpPr>
        <p:spPr>
          <a:xfrm>
            <a:off x="1053499" y="3891260"/>
            <a:ext cx="1476375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9" name="Emblem - White" descr="lionlogo_white.eps">
            <a:extLst>
              <a:ext uri="{FF2B5EF4-FFF2-40B4-BE49-F238E27FC236}">
                <a16:creationId xmlns:a16="http://schemas.microsoft.com/office/drawing/2014/main" id="{D98BA294-F579-468D-BB43-FC5FD90159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510" y="3195260"/>
            <a:ext cx="4311474" cy="42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21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4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20302D1-C238-4726-B983-5D927484B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245" y="3860939"/>
            <a:ext cx="4311474" cy="18064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dirty="0"/>
              <a:t>Pääotsikko aina logon kanssa</a:t>
            </a:r>
          </a:p>
        </p:txBody>
      </p:sp>
      <p:sp>
        <p:nvSpPr>
          <p:cNvPr id="7" name="Yellow Bar">
            <a:extLst>
              <a:ext uri="{FF2B5EF4-FFF2-40B4-BE49-F238E27FC236}">
                <a16:creationId xmlns:a16="http://schemas.microsoft.com/office/drawing/2014/main" id="{9687B230-BCAF-4349-8434-4558A7025A62}"/>
              </a:ext>
            </a:extLst>
          </p:cNvPr>
          <p:cNvSpPr/>
          <p:nvPr userDrawn="1"/>
        </p:nvSpPr>
        <p:spPr>
          <a:xfrm>
            <a:off x="1066799" y="3781426"/>
            <a:ext cx="1476375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14319AB8-B701-4045-9424-E5BF8A307B80}"/>
              </a:ext>
            </a:extLst>
          </p:cNvPr>
          <p:cNvSpPr/>
          <p:nvPr userDrawn="1"/>
        </p:nvSpPr>
        <p:spPr>
          <a:xfrm>
            <a:off x="934720" y="1605280"/>
            <a:ext cx="4237672" cy="1582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Lions </a:t>
            </a:r>
            <a:r>
              <a:rPr lang="fi-FI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Clubs</a:t>
            </a:r>
            <a:r>
              <a:rPr lang="fi-FI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International</a:t>
            </a:r>
            <a:endParaRPr lang="fi-FI" sz="4800" dirty="0"/>
          </a:p>
        </p:txBody>
      </p:sp>
      <p:pic>
        <p:nvPicPr>
          <p:cNvPr id="9" name="Emblem - White" descr="lionlogo_white.eps">
            <a:extLst>
              <a:ext uri="{FF2B5EF4-FFF2-40B4-BE49-F238E27FC236}">
                <a16:creationId xmlns:a16="http://schemas.microsoft.com/office/drawing/2014/main" id="{7191D7CD-6B39-443C-ACB2-C3136842B8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510" y="3195260"/>
            <a:ext cx="4311474" cy="4205848"/>
          </a:xfrm>
          <a:prstGeom prst="rect">
            <a:avLst/>
          </a:prstGeom>
        </p:spPr>
      </p:pic>
      <p:sp>
        <p:nvSpPr>
          <p:cNvPr id="11" name="Otsikon paikkamerkki 1">
            <a:extLst>
              <a:ext uri="{FF2B5EF4-FFF2-40B4-BE49-F238E27FC236}">
                <a16:creationId xmlns:a16="http://schemas.microsoft.com/office/drawing/2014/main" id="{842EF726-2632-4FA6-A4C4-FC02CC613C8D}"/>
              </a:ext>
            </a:extLst>
          </p:cNvPr>
          <p:cNvSpPr txBox="1">
            <a:spLocks/>
          </p:cNvSpPr>
          <p:nvPr userDrawn="1"/>
        </p:nvSpPr>
        <p:spPr>
          <a:xfrm>
            <a:off x="962025" y="3096260"/>
            <a:ext cx="3235960" cy="675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Piiri 107-A</a:t>
            </a:r>
          </a:p>
        </p:txBody>
      </p:sp>
    </p:spTree>
    <p:extLst>
      <p:ext uri="{BB962C8B-B14F-4D97-AF65-F5344CB8AC3E}">
        <p14:creationId xmlns:p14="http://schemas.microsoft.com/office/powerpoint/2010/main" val="2811207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4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mblem - Black">
            <a:extLst>
              <a:ext uri="{FF2B5EF4-FFF2-40B4-BE49-F238E27FC236}">
                <a16:creationId xmlns:a16="http://schemas.microsoft.com/office/drawing/2014/main" id="{D7A50365-A39D-40E1-8762-DB2C8DDFE3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6999111" y="1307610"/>
            <a:ext cx="5192890" cy="5546926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E2EE77E-2AF1-4FAA-BC0A-E53C6D550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9C06392-D057-40A9-9C4F-671CF0FDF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6364" y="1868556"/>
            <a:ext cx="10499035" cy="4368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D90BC8C-FB8F-4556-813E-79408A007F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87520-0497-4055-9E51-80CE5E161F0E}" type="datetimeFigureOut">
              <a:rPr lang="fi-FI" smtClean="0"/>
              <a:t>10.11.2021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14448D1-9F24-4AFD-A0DD-8546BF2CB1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7" name="Yellow Bar">
            <a:extLst>
              <a:ext uri="{FF2B5EF4-FFF2-40B4-BE49-F238E27FC236}">
                <a16:creationId xmlns:a16="http://schemas.microsoft.com/office/drawing/2014/main" id="{3C9634E5-1E2E-4531-8881-7F386290409A}"/>
              </a:ext>
            </a:extLst>
          </p:cNvPr>
          <p:cNvSpPr/>
          <p:nvPr userDrawn="1"/>
        </p:nvSpPr>
        <p:spPr>
          <a:xfrm>
            <a:off x="1039532" y="1610625"/>
            <a:ext cx="1476375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A5384531-88AB-4A8C-AD19-4F409F7C0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B3362-C27E-434E-9452-FC7800EAD2C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140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63" r:id="rId2"/>
    <p:sldLayoutId id="2147483755" r:id="rId3"/>
    <p:sldLayoutId id="214748375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mblem - Black">
            <a:extLst>
              <a:ext uri="{FF2B5EF4-FFF2-40B4-BE49-F238E27FC236}">
                <a16:creationId xmlns:a16="http://schemas.microsoft.com/office/drawing/2014/main" id="{8EB96D47-C744-4CFD-9780-85B39CBA34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6999110" y="1311074"/>
            <a:ext cx="5192890" cy="5546926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411C579-9A81-4194-884F-67070C540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31AD42B-BD85-4DB6-A196-F258D5765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661C611-01A2-41A5-A2DF-0E9B007383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35826-5703-4BBD-AEC4-F887E093693D}" type="datetimeFigureOut">
              <a:rPr lang="fi-FI" smtClean="0"/>
              <a:t>10.11.2021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051B63-F067-41C0-BC09-D75E0F6A59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D3B63AD-8041-4C29-B691-18C37CD05E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B691C-E57C-4215-BE51-9F50F3A32B8C}" type="slidenum">
              <a:rPr lang="fi-FI" smtClean="0"/>
              <a:t>‹#›</a:t>
            </a:fld>
            <a:endParaRPr lang="fi-FI"/>
          </a:p>
        </p:txBody>
      </p:sp>
      <p:sp>
        <p:nvSpPr>
          <p:cNvPr id="7" name="Yellow Bar">
            <a:extLst>
              <a:ext uri="{FF2B5EF4-FFF2-40B4-BE49-F238E27FC236}">
                <a16:creationId xmlns:a16="http://schemas.microsoft.com/office/drawing/2014/main" id="{89DF694E-CC97-4208-8597-8A3F5726EBE8}"/>
              </a:ext>
            </a:extLst>
          </p:cNvPr>
          <p:cNvSpPr/>
          <p:nvPr userDrawn="1"/>
        </p:nvSpPr>
        <p:spPr>
          <a:xfrm>
            <a:off x="5370870" y="1686851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566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3" r:id="rId2"/>
    <p:sldLayoutId id="2147483791" r:id="rId3"/>
    <p:sldLayoutId id="2147483792" r:id="rId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1E410A5-17BF-461A-A1E0-E89486E996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DA420-5AD8-4C3F-9F02-208C20551794}" type="datetimeFigureOut">
              <a:rPr lang="fi-FI" smtClean="0"/>
              <a:t>10.11.2021</a:t>
            </a:fld>
            <a:endParaRPr lang="fi-FI"/>
          </a:p>
        </p:txBody>
      </p:sp>
      <p:sp>
        <p:nvSpPr>
          <p:cNvPr id="7" name="Yellow Bar">
            <a:extLst>
              <a:ext uri="{FF2B5EF4-FFF2-40B4-BE49-F238E27FC236}">
                <a16:creationId xmlns:a16="http://schemas.microsoft.com/office/drawing/2014/main" id="{85AA9A6D-D7E1-4A9C-8CE7-1D29F7138EE5}"/>
              </a:ext>
            </a:extLst>
          </p:cNvPr>
          <p:cNvSpPr/>
          <p:nvPr userDrawn="1"/>
        </p:nvSpPr>
        <p:spPr>
          <a:xfrm>
            <a:off x="5359216" y="3878837"/>
            <a:ext cx="1476375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8" name="Emblem - White" descr="lionlogo_white.eps">
            <a:extLst>
              <a:ext uri="{FF2B5EF4-FFF2-40B4-BE49-F238E27FC236}">
                <a16:creationId xmlns:a16="http://schemas.microsoft.com/office/drawing/2014/main" id="{76F4D22A-A3A7-4BBD-A1A3-78A3F51921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939" y="1780279"/>
            <a:ext cx="1751259" cy="1708355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6A9A3A73-E4A2-49CA-AA4A-3CE27C4F3EE9}"/>
              </a:ext>
            </a:extLst>
          </p:cNvPr>
          <p:cNvSpPr txBox="1"/>
          <p:nvPr userDrawn="1"/>
        </p:nvSpPr>
        <p:spPr>
          <a:xfrm>
            <a:off x="4667250" y="4143375"/>
            <a:ext cx="2861310" cy="1071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4400" b="1" dirty="0">
                <a:solidFill>
                  <a:schemeClr val="bg1"/>
                </a:solidFill>
                <a:latin typeface="Ariel"/>
                <a:ea typeface="Helvetica Neue" charset="0"/>
                <a:cs typeface="Helvetica Neue" charset="0"/>
              </a:rPr>
              <a:t>Kiitos</a:t>
            </a:r>
          </a:p>
          <a:p>
            <a:endParaRPr lang="fi-FI" dirty="0"/>
          </a:p>
        </p:txBody>
      </p:sp>
      <p:sp>
        <p:nvSpPr>
          <p:cNvPr id="10" name="Alatunnisteen paikkamerkki 9">
            <a:extLst>
              <a:ext uri="{FF2B5EF4-FFF2-40B4-BE49-F238E27FC236}">
                <a16:creationId xmlns:a16="http://schemas.microsoft.com/office/drawing/2014/main" id="{6691CC5B-608B-4EBC-B754-647408A79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271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mblem - White" descr="lionlogo_white.eps">
            <a:extLst>
              <a:ext uri="{FF2B5EF4-FFF2-40B4-BE49-F238E27FC236}">
                <a16:creationId xmlns:a16="http://schemas.microsoft.com/office/drawing/2014/main" id="{684A11DB-36BF-4290-AD8A-9AA1303A3E0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939" y="1780279"/>
            <a:ext cx="1751259" cy="1708355"/>
          </a:xfrm>
          <a:prstGeom prst="rect">
            <a:avLst/>
          </a:prstGeom>
        </p:spPr>
      </p:pic>
      <p:sp>
        <p:nvSpPr>
          <p:cNvPr id="8" name="Yellow Bar">
            <a:extLst>
              <a:ext uri="{FF2B5EF4-FFF2-40B4-BE49-F238E27FC236}">
                <a16:creationId xmlns:a16="http://schemas.microsoft.com/office/drawing/2014/main" id="{C2B2E9D6-1C54-49B1-A1CF-453CEC33016E}"/>
              </a:ext>
            </a:extLst>
          </p:cNvPr>
          <p:cNvSpPr/>
          <p:nvPr userDrawn="1"/>
        </p:nvSpPr>
        <p:spPr>
          <a:xfrm>
            <a:off x="5359216" y="3878837"/>
            <a:ext cx="1476375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4A3144AE-5FCC-4C0E-814E-2215A3F5A65A}"/>
              </a:ext>
            </a:extLst>
          </p:cNvPr>
          <p:cNvSpPr/>
          <p:nvPr userDrawn="1"/>
        </p:nvSpPr>
        <p:spPr>
          <a:xfrm>
            <a:off x="4840574" y="4153050"/>
            <a:ext cx="25108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4400" b="1" dirty="0">
                <a:solidFill>
                  <a:schemeClr val="bg1"/>
                </a:solidFill>
                <a:latin typeface="Ariel"/>
                <a:ea typeface="Helvetica Neue" charset="0"/>
                <a:cs typeface="Helvetica Neue" charset="0"/>
              </a:rPr>
              <a:t>Kiitos</a:t>
            </a:r>
            <a:endParaRPr lang="fi-FI" sz="4400" dirty="0"/>
          </a:p>
        </p:txBody>
      </p:sp>
    </p:spTree>
    <p:extLst>
      <p:ext uri="{BB962C8B-B14F-4D97-AF65-F5344CB8AC3E}">
        <p14:creationId xmlns:p14="http://schemas.microsoft.com/office/powerpoint/2010/main" val="2128772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mblem - White" descr="lionlogo_white.eps">
            <a:extLst>
              <a:ext uri="{FF2B5EF4-FFF2-40B4-BE49-F238E27FC236}">
                <a16:creationId xmlns:a16="http://schemas.microsoft.com/office/drawing/2014/main" id="{8EBCA11C-2058-44EF-9307-D71881AEAE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939" y="1780279"/>
            <a:ext cx="1751259" cy="1708355"/>
          </a:xfrm>
          <a:prstGeom prst="rect">
            <a:avLst/>
          </a:prstGeom>
        </p:spPr>
      </p:pic>
      <p:sp>
        <p:nvSpPr>
          <p:cNvPr id="8" name="Yellow Bar">
            <a:extLst>
              <a:ext uri="{FF2B5EF4-FFF2-40B4-BE49-F238E27FC236}">
                <a16:creationId xmlns:a16="http://schemas.microsoft.com/office/drawing/2014/main" id="{8A82F292-20FF-4427-8070-FB04CAEAD266}"/>
              </a:ext>
            </a:extLst>
          </p:cNvPr>
          <p:cNvSpPr/>
          <p:nvPr userDrawn="1"/>
        </p:nvSpPr>
        <p:spPr>
          <a:xfrm>
            <a:off x="5359216" y="3878837"/>
            <a:ext cx="1476375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70E0238D-C2A2-4C4C-BDCB-3D9D68EA79D9}"/>
              </a:ext>
            </a:extLst>
          </p:cNvPr>
          <p:cNvSpPr/>
          <p:nvPr userDrawn="1"/>
        </p:nvSpPr>
        <p:spPr>
          <a:xfrm>
            <a:off x="4820920" y="4167790"/>
            <a:ext cx="255016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4400" b="1" dirty="0">
                <a:solidFill>
                  <a:schemeClr val="bg1"/>
                </a:solidFill>
                <a:latin typeface="Ariel"/>
                <a:ea typeface="Helvetica Neue" charset="0"/>
                <a:cs typeface="Helvetica Neue" charset="0"/>
              </a:rPr>
              <a:t>Kiitos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3552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D325A91-C652-4BF1-B219-DEB30734C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Piiri 107 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FCC6BDF-87EC-4F23-B999-F7E6E42E8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339" y="4160889"/>
            <a:ext cx="4384404" cy="1935111"/>
          </a:xfrm>
        </p:spPr>
        <p:txBody>
          <a:bodyPr>
            <a:normAutofit fontScale="85000" lnSpcReduction="20000"/>
          </a:bodyPr>
          <a:lstStyle/>
          <a:p>
            <a:r>
              <a:rPr lang="fi-FI" dirty="0" err="1"/>
              <a:t>Malmittaret</a:t>
            </a:r>
            <a:r>
              <a:rPr lang="fi-FI" dirty="0"/>
              <a:t> muuttoapuna ja kirpputorin pitäjinä</a:t>
            </a:r>
          </a:p>
          <a:p>
            <a:r>
              <a:rPr lang="fi-FI" dirty="0"/>
              <a:t>17.-23.10.2021</a:t>
            </a:r>
          </a:p>
        </p:txBody>
      </p:sp>
    </p:spTree>
    <p:extLst>
      <p:ext uri="{BB962C8B-B14F-4D97-AF65-F5344CB8AC3E}">
        <p14:creationId xmlns:p14="http://schemas.microsoft.com/office/powerpoint/2010/main" val="2313014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75A073-691E-4C22-8F10-D638FFF88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10408662" y="161365"/>
            <a:ext cx="1587393" cy="6696635"/>
          </a:xfrm>
        </p:spPr>
        <p:txBody>
          <a:bodyPr>
            <a:normAutofit/>
          </a:bodyPr>
          <a:lstStyle/>
          <a:p>
            <a:br>
              <a:rPr lang="fi-FI" sz="2400" dirty="0">
                <a:latin typeface="+mn-lt"/>
              </a:rPr>
            </a:br>
            <a:br>
              <a:rPr lang="fi-FI" sz="2400" dirty="0">
                <a:latin typeface="+mn-lt"/>
              </a:rPr>
            </a:br>
            <a:endParaRPr lang="fi-FI" sz="2400" dirty="0">
              <a:latin typeface="+mn-lt"/>
            </a:endParaRPr>
          </a:p>
        </p:txBody>
      </p:sp>
      <p:pic>
        <p:nvPicPr>
          <p:cNvPr id="5" name="Kuva 4" descr="Kuva, joka sisältää kohteen sisä, seinä&#10;&#10;Kuvaus luotu automaattisesti">
            <a:extLst>
              <a:ext uri="{FF2B5EF4-FFF2-40B4-BE49-F238E27FC236}">
                <a16:creationId xmlns:a16="http://schemas.microsoft.com/office/drawing/2014/main" id="{1D2A35BE-BF04-4A61-8B5C-E6DD6387CD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95" y="0"/>
            <a:ext cx="5143500" cy="6858000"/>
          </a:xfrm>
          <a:prstGeom prst="rect">
            <a:avLst/>
          </a:prstGeom>
        </p:spPr>
      </p:pic>
      <p:pic>
        <p:nvPicPr>
          <p:cNvPr id="9" name="Kuva 8" descr="Kuva, joka sisältää kohteen ulko, henkilö, keltainen, poseeraaminen&#10;&#10;Kuvaus luotu automaattisesti">
            <a:extLst>
              <a:ext uri="{FF2B5EF4-FFF2-40B4-BE49-F238E27FC236}">
                <a16:creationId xmlns:a16="http://schemas.microsoft.com/office/drawing/2014/main" id="{B2979EBB-95EB-4061-9F0F-50753E36C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084" y="80682"/>
            <a:ext cx="5143500" cy="6858000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467FC14E-5F13-4F34-94AC-04DC3B9B7C99}"/>
              </a:ext>
            </a:extLst>
          </p:cNvPr>
          <p:cNvSpPr txBox="1"/>
          <p:nvPr/>
        </p:nvSpPr>
        <p:spPr>
          <a:xfrm>
            <a:off x="10333584" y="80682"/>
            <a:ext cx="185841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dirty="0">
                <a:latin typeface="+mn-lt"/>
              </a:rPr>
              <a:t>Aamuvuoro-laisia </a:t>
            </a:r>
            <a:r>
              <a:rPr lang="fi-FI" sz="2000" dirty="0" err="1">
                <a:latin typeface="+mn-lt"/>
              </a:rPr>
              <a:t>Malminkarta-nossa</a:t>
            </a:r>
            <a:endParaRPr lang="fi-FI" sz="2000" dirty="0">
              <a:latin typeface="+mn-lt"/>
            </a:endParaRPr>
          </a:p>
          <a:p>
            <a:r>
              <a:rPr lang="fi-FI" sz="2000" dirty="0">
                <a:latin typeface="+mn-lt"/>
              </a:rPr>
              <a:t>18.-19.10.21</a:t>
            </a:r>
            <a:br>
              <a:rPr lang="fi-FI" sz="2000" dirty="0">
                <a:latin typeface="+mn-lt"/>
              </a:rPr>
            </a:br>
            <a:br>
              <a:rPr lang="fi-FI" sz="2000" dirty="0">
                <a:latin typeface="+mn-lt"/>
              </a:rPr>
            </a:br>
            <a:r>
              <a:rPr lang="fi-FI" sz="2000" dirty="0">
                <a:latin typeface="+mn-lt"/>
              </a:rPr>
              <a:t>Vas. Merja </a:t>
            </a:r>
            <a:r>
              <a:rPr lang="fi-FI" sz="2000" dirty="0" err="1">
                <a:latin typeface="+mn-lt"/>
              </a:rPr>
              <a:t>Carlander</a:t>
            </a:r>
            <a:r>
              <a:rPr lang="fi-FI" sz="2000" dirty="0">
                <a:latin typeface="+mn-lt"/>
              </a:rPr>
              <a:t>, Mirja </a:t>
            </a:r>
            <a:r>
              <a:rPr lang="fi-FI" sz="2000" dirty="0" err="1">
                <a:latin typeface="+mn-lt"/>
              </a:rPr>
              <a:t>Weiste</a:t>
            </a:r>
            <a:r>
              <a:rPr lang="fi-FI" sz="2000" dirty="0">
                <a:latin typeface="+mn-lt"/>
              </a:rPr>
              <a:t> ja Ulla </a:t>
            </a:r>
            <a:r>
              <a:rPr lang="fi-FI" sz="2000" dirty="0" err="1">
                <a:latin typeface="+mn-lt"/>
              </a:rPr>
              <a:t>Welin</a:t>
            </a:r>
            <a:br>
              <a:rPr lang="fi-FI" sz="2000" dirty="0">
                <a:latin typeface="+mn-lt"/>
              </a:rPr>
            </a:br>
            <a:br>
              <a:rPr lang="fi-FI" sz="2000" dirty="0">
                <a:latin typeface="+mn-lt"/>
              </a:rPr>
            </a:br>
            <a:r>
              <a:rPr lang="fi-FI" sz="2000" dirty="0">
                <a:latin typeface="+mn-lt"/>
              </a:rPr>
              <a:t>Oikealla </a:t>
            </a:r>
            <a:br>
              <a:rPr lang="fi-FI" sz="2000" dirty="0">
                <a:latin typeface="+mn-lt"/>
              </a:rPr>
            </a:br>
            <a:r>
              <a:rPr lang="fi-FI" sz="2000" dirty="0">
                <a:latin typeface="+mn-lt"/>
              </a:rPr>
              <a:t>Anita </a:t>
            </a:r>
            <a:r>
              <a:rPr lang="fi-FI" sz="2000" dirty="0" err="1">
                <a:latin typeface="+mn-lt"/>
              </a:rPr>
              <a:t>Tuohino</a:t>
            </a:r>
            <a:br>
              <a:rPr lang="fi-FI" sz="2000" dirty="0">
                <a:latin typeface="+mn-lt"/>
              </a:rPr>
            </a:b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4136227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75A073-691E-4C22-8F10-D638FFF88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10058399" y="161365"/>
            <a:ext cx="1873623" cy="6696635"/>
          </a:xfrm>
        </p:spPr>
        <p:txBody>
          <a:bodyPr>
            <a:normAutofit/>
          </a:bodyPr>
          <a:lstStyle/>
          <a:p>
            <a:r>
              <a:rPr lang="fi-FI" sz="2400" dirty="0" err="1">
                <a:latin typeface="+mn-lt"/>
              </a:rPr>
              <a:t>Krissu</a:t>
            </a:r>
            <a:r>
              <a:rPr lang="fi-FI" sz="2400" dirty="0">
                <a:latin typeface="+mn-lt"/>
              </a:rPr>
              <a:t> Sirola, Mirja </a:t>
            </a:r>
            <a:r>
              <a:rPr lang="fi-FI" sz="2400" dirty="0" err="1">
                <a:latin typeface="+mn-lt"/>
              </a:rPr>
              <a:t>Weiste</a:t>
            </a:r>
            <a:r>
              <a:rPr lang="fi-FI" sz="2400" dirty="0">
                <a:latin typeface="+mn-lt"/>
              </a:rPr>
              <a:t>, Anita </a:t>
            </a:r>
            <a:r>
              <a:rPr lang="fi-FI" sz="2400" dirty="0" err="1">
                <a:latin typeface="+mn-lt"/>
              </a:rPr>
              <a:t>Tuohino</a:t>
            </a:r>
            <a:r>
              <a:rPr lang="fi-FI" sz="2400" dirty="0">
                <a:latin typeface="+mn-lt"/>
              </a:rPr>
              <a:t> ja Ulla </a:t>
            </a:r>
            <a:r>
              <a:rPr lang="fi-FI" sz="2400" dirty="0" err="1">
                <a:latin typeface="+mn-lt"/>
              </a:rPr>
              <a:t>Welin</a:t>
            </a:r>
            <a:br>
              <a:rPr lang="fi-FI" sz="2400" dirty="0">
                <a:latin typeface="+mn-lt"/>
              </a:rPr>
            </a:br>
            <a:br>
              <a:rPr lang="fi-FI" sz="2400" dirty="0">
                <a:latin typeface="+mn-lt"/>
              </a:rPr>
            </a:br>
            <a:endParaRPr lang="fi-FI" sz="2400" dirty="0">
              <a:latin typeface="+mn-lt"/>
            </a:endParaRPr>
          </a:p>
        </p:txBody>
      </p:sp>
      <p:pic>
        <p:nvPicPr>
          <p:cNvPr id="5" name="Kuva 4" descr="Kuva, joka sisältää kohteen henkilö, ulko, henkilöt, juominen&#10;&#10;Kuvaus luotu automaattisesti">
            <a:extLst>
              <a:ext uri="{FF2B5EF4-FFF2-40B4-BE49-F238E27FC236}">
                <a16:creationId xmlns:a16="http://schemas.microsoft.com/office/drawing/2014/main" id="{1B895D6A-3E79-47E1-8101-EFF0D1486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35" y="0"/>
            <a:ext cx="9128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79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75A073-691E-4C22-8F10-D638FFF88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10467190" y="161365"/>
            <a:ext cx="1645919" cy="6696635"/>
          </a:xfrm>
        </p:spPr>
        <p:txBody>
          <a:bodyPr>
            <a:normAutofit/>
          </a:bodyPr>
          <a:lstStyle/>
          <a:p>
            <a:r>
              <a:rPr lang="fi-FI" sz="2400" dirty="0">
                <a:latin typeface="+mn-lt"/>
              </a:rPr>
              <a:t>Vas. Johanna Hokkanen, Teija Loponen ja Jarmo Loponen</a:t>
            </a:r>
            <a:br>
              <a:rPr lang="fi-FI" sz="2400" dirty="0">
                <a:latin typeface="+mn-lt"/>
              </a:rPr>
            </a:br>
            <a:br>
              <a:rPr lang="fi-FI" sz="2400" dirty="0">
                <a:latin typeface="+mn-lt"/>
              </a:rPr>
            </a:br>
            <a:r>
              <a:rPr lang="fi-FI" sz="2400" dirty="0">
                <a:latin typeface="+mn-lt"/>
              </a:rPr>
              <a:t>Oik. Arja Oksanen ja Anita </a:t>
            </a:r>
            <a:r>
              <a:rPr lang="fi-FI" sz="2400" dirty="0" err="1">
                <a:latin typeface="+mn-lt"/>
              </a:rPr>
              <a:t>Tuohino</a:t>
            </a:r>
            <a:r>
              <a:rPr lang="fi-FI" sz="2400" dirty="0">
                <a:latin typeface="+mn-lt"/>
              </a:rPr>
              <a:t> muutto-</a:t>
            </a:r>
            <a:br>
              <a:rPr lang="fi-FI" sz="2400" dirty="0">
                <a:latin typeface="+mn-lt"/>
              </a:rPr>
            </a:br>
            <a:r>
              <a:rPr lang="fi-FI" sz="2400" dirty="0">
                <a:latin typeface="+mn-lt"/>
              </a:rPr>
              <a:t>laatikoita</a:t>
            </a:r>
            <a:br>
              <a:rPr lang="fi-FI" sz="2400" dirty="0">
                <a:latin typeface="+mn-lt"/>
              </a:rPr>
            </a:br>
            <a:r>
              <a:rPr lang="fi-FI" sz="2400" dirty="0" err="1">
                <a:latin typeface="+mn-lt"/>
              </a:rPr>
              <a:t>purka</a:t>
            </a:r>
            <a:r>
              <a:rPr lang="fi-FI" sz="2400" dirty="0">
                <a:latin typeface="+mn-lt"/>
              </a:rPr>
              <a:t>-</a:t>
            </a:r>
            <a:br>
              <a:rPr lang="fi-FI" sz="2400" dirty="0">
                <a:latin typeface="+mn-lt"/>
              </a:rPr>
            </a:br>
            <a:r>
              <a:rPr lang="fi-FI" sz="2400" dirty="0">
                <a:latin typeface="+mn-lt"/>
              </a:rPr>
              <a:t>massa </a:t>
            </a:r>
            <a:br>
              <a:rPr lang="fi-FI" sz="2400" dirty="0">
                <a:latin typeface="+mn-lt"/>
              </a:rPr>
            </a:br>
            <a:br>
              <a:rPr lang="fi-FI" sz="2400" dirty="0">
                <a:latin typeface="+mn-lt"/>
              </a:rPr>
            </a:br>
            <a:endParaRPr lang="fi-FI" sz="2400" dirty="0">
              <a:latin typeface="+mn-lt"/>
            </a:endParaRPr>
          </a:p>
        </p:txBody>
      </p:sp>
      <p:pic>
        <p:nvPicPr>
          <p:cNvPr id="4" name="Kuva 3" descr="Kuva, joka sisältää kohteen henkilö, sisä, lattia, seisominen&#10;&#10;Kuvaus luotu automaattisesti">
            <a:extLst>
              <a:ext uri="{FF2B5EF4-FFF2-40B4-BE49-F238E27FC236}">
                <a16:creationId xmlns:a16="http://schemas.microsoft.com/office/drawing/2014/main" id="{0BA3F3B5-8696-4E5F-B7D5-28054A82EA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7" name="Kuva 6" descr="Kuva, joka sisältää kohteen henkilö, sisä, lattia&#10;&#10;Kuvaus luotu automaattisesti">
            <a:extLst>
              <a:ext uri="{FF2B5EF4-FFF2-40B4-BE49-F238E27FC236}">
                <a16:creationId xmlns:a16="http://schemas.microsoft.com/office/drawing/2014/main" id="{BC96F986-5ECE-4610-BDE2-D0C7F63A7F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919" y="0"/>
            <a:ext cx="50668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61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75A073-691E-4C22-8F10-D638FFF88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9488245" y="161365"/>
            <a:ext cx="2611993" cy="6696635"/>
          </a:xfrm>
        </p:spPr>
        <p:txBody>
          <a:bodyPr>
            <a:normAutofit/>
          </a:bodyPr>
          <a:lstStyle/>
          <a:p>
            <a:r>
              <a:rPr lang="fi-FI" sz="2000" dirty="0">
                <a:latin typeface="+mn-lt"/>
              </a:rPr>
              <a:t>Vas. Teija Loponen, Arja Oksanen ja Liisa Vahtera työasuissaan Malminkartanossa</a:t>
            </a:r>
          </a:p>
        </p:txBody>
      </p:sp>
      <p:pic>
        <p:nvPicPr>
          <p:cNvPr id="4" name="Kuva 3" descr="Kuva, joka sisältää kohteen henkilö, sisä, seisominen&#10;&#10;Kuvaus luotu automaattisesti">
            <a:extLst>
              <a:ext uri="{FF2B5EF4-FFF2-40B4-BE49-F238E27FC236}">
                <a16:creationId xmlns:a16="http://schemas.microsoft.com/office/drawing/2014/main" id="{76A83FA6-9CD2-43DA-AA00-F645E732F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1" y="-52204"/>
            <a:ext cx="9213604" cy="691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42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75A073-691E-4C22-8F10-D638FFF88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9971314" y="161365"/>
            <a:ext cx="2128924" cy="6696635"/>
          </a:xfrm>
        </p:spPr>
        <p:txBody>
          <a:bodyPr>
            <a:normAutofit/>
          </a:bodyPr>
          <a:lstStyle/>
          <a:p>
            <a:r>
              <a:rPr lang="fi-FI" sz="2000" dirty="0">
                <a:latin typeface="+mn-lt"/>
              </a:rPr>
              <a:t>Talkoolaisia </a:t>
            </a:r>
            <a:br>
              <a:rPr lang="fi-FI" sz="2000" dirty="0">
                <a:latin typeface="+mn-lt"/>
              </a:rPr>
            </a:br>
            <a:r>
              <a:rPr lang="fi-FI" sz="2000" dirty="0">
                <a:latin typeface="+mn-lt"/>
              </a:rPr>
              <a:t>Malminkartanon oleskelutilassa pienellä tauolla</a:t>
            </a:r>
            <a:br>
              <a:rPr lang="fi-FI" sz="2000" dirty="0">
                <a:latin typeface="+mn-lt"/>
              </a:rPr>
            </a:br>
            <a:r>
              <a:rPr lang="fi-FI" sz="2000" dirty="0">
                <a:latin typeface="+mn-lt"/>
              </a:rPr>
              <a:t>vas. Tuula Lehtinen, Eila Lohilahti, Eino </a:t>
            </a:r>
            <a:r>
              <a:rPr lang="fi-FI" sz="2000" dirty="0" err="1">
                <a:latin typeface="+mn-lt"/>
              </a:rPr>
              <a:t>Jokkala</a:t>
            </a:r>
            <a:r>
              <a:rPr lang="fi-FI" sz="2000" dirty="0">
                <a:latin typeface="+mn-lt"/>
              </a:rPr>
              <a:t>, Jorma Koskinen, Liisi Laine, Outi Rinta-Filppula ja Seppo Pieviläinen</a:t>
            </a:r>
            <a:br>
              <a:rPr lang="fi-FI" sz="2000" dirty="0">
                <a:latin typeface="+mn-lt"/>
              </a:rPr>
            </a:br>
            <a:endParaRPr lang="fi-FI" sz="2000" dirty="0">
              <a:latin typeface="+mn-lt"/>
            </a:endParaRPr>
          </a:p>
        </p:txBody>
      </p:sp>
      <p:pic>
        <p:nvPicPr>
          <p:cNvPr id="5" name="Kuva 4" descr="Kuva, joka sisältää kohteen pöytä, sisä, henkilö, ateria&#10;&#10;Kuvaus luotu automaattisesti">
            <a:extLst>
              <a:ext uri="{FF2B5EF4-FFF2-40B4-BE49-F238E27FC236}">
                <a16:creationId xmlns:a16="http://schemas.microsoft.com/office/drawing/2014/main" id="{26F5E230-8D20-4558-8E77-14FAE9E32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2" y="161365"/>
            <a:ext cx="9730353" cy="639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833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75A073-691E-4C22-8F10-D638FFF88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871" y="385482"/>
            <a:ext cx="10854768" cy="788894"/>
          </a:xfrm>
        </p:spPr>
        <p:txBody>
          <a:bodyPr anchor="ctr">
            <a:normAutofit/>
          </a:bodyPr>
          <a:lstStyle/>
          <a:p>
            <a:r>
              <a:rPr lang="fi-FI" sz="2000" dirty="0"/>
              <a:t>Outi ja Jussi Rinta-Filppula, Irma Väätäinen, Maija Lintumäki, Seppo Pieviläinen ja Anita </a:t>
            </a:r>
            <a:r>
              <a:rPr lang="fi-FI" sz="2000" dirty="0" err="1"/>
              <a:t>Tuohino</a:t>
            </a:r>
            <a:r>
              <a:rPr lang="fi-FI" sz="2000" dirty="0"/>
              <a:t> Malminkartanossa tauolla</a:t>
            </a:r>
          </a:p>
        </p:txBody>
      </p:sp>
      <p:pic>
        <p:nvPicPr>
          <p:cNvPr id="5" name="Kuva 4" descr="Kuva, joka sisältää kohteen sisä, henkilö, seinä, ravintola&#10;&#10;Kuvaus luotu automaattisesti">
            <a:extLst>
              <a:ext uri="{FF2B5EF4-FFF2-40B4-BE49-F238E27FC236}">
                <a16:creationId xmlns:a16="http://schemas.microsoft.com/office/drawing/2014/main" id="{7C288602-7405-4FFB-AA37-0C7898BEC7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" r="2" b="41098"/>
          <a:stretch/>
        </p:blipFill>
        <p:spPr>
          <a:xfrm>
            <a:off x="86949" y="1262589"/>
            <a:ext cx="12018102" cy="53712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4248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0E880AF-A8F9-4EEC-A7D3-ABBDC21C1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" y="245610"/>
            <a:ext cx="10515600" cy="1325563"/>
          </a:xfrm>
        </p:spPr>
        <p:txBody>
          <a:bodyPr/>
          <a:lstStyle/>
          <a:p>
            <a:r>
              <a:rPr kumimoji="0" lang="fi-FI" sz="4400" b="0" i="0" u="none" strike="noStrike" kern="1200" cap="none" spc="0" normalizeH="0" baseline="0" noProof="0" dirty="0">
                <a:ln>
                  <a:noFill/>
                </a:ln>
                <a:solidFill>
                  <a:srgbClr val="153F82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Hoitokoti Päiväkummun Itä-Pasilan yksikön muutto Malminkartanoon</a:t>
            </a:r>
            <a:endParaRPr lang="fi-FI" dirty="0"/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74" y="2041451"/>
            <a:ext cx="6002154" cy="4501614"/>
          </a:xfrm>
        </p:spPr>
      </p:pic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6D560E70-6131-4E6C-A3E7-A37E31E317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1524" y="2030818"/>
            <a:ext cx="3848987" cy="4351338"/>
          </a:xfrm>
        </p:spPr>
        <p:txBody>
          <a:bodyPr>
            <a:normAutofit fontScale="85000" lnSpcReduction="10000"/>
          </a:bodyPr>
          <a:lstStyle/>
          <a:p>
            <a:r>
              <a:rPr lang="fi-FI" dirty="0"/>
              <a:t>Muuttoon osallistui yhteensä 14 </a:t>
            </a:r>
            <a:r>
              <a:rPr lang="fi-FI" dirty="0" err="1"/>
              <a:t>Malmitarta</a:t>
            </a:r>
            <a:r>
              <a:rPr lang="fi-FI" dirty="0"/>
              <a:t>. Mukana muutossa oli lisäksi puolisoita ja muita tukijoukkoja. </a:t>
            </a:r>
            <a:br>
              <a:rPr lang="fi-FI" dirty="0"/>
            </a:br>
            <a:br>
              <a:rPr lang="fi-FI" dirty="0"/>
            </a:br>
            <a:r>
              <a:rPr lang="fi-FI" dirty="0" err="1"/>
              <a:t>Malmittarille</a:t>
            </a:r>
            <a:r>
              <a:rPr lang="fi-FI" dirty="0"/>
              <a:t> tuli muutosta yhteensä 241 tuntia. </a:t>
            </a:r>
          </a:p>
          <a:p>
            <a:r>
              <a:rPr lang="fi-FI" dirty="0"/>
              <a:t>Kuvassa </a:t>
            </a:r>
            <a:r>
              <a:rPr lang="fi-FI" dirty="0" err="1"/>
              <a:t>Malmittaria</a:t>
            </a:r>
            <a:r>
              <a:rPr lang="fi-FI" dirty="0"/>
              <a:t> ja puolisoita  kirpputori-tapahtumassa, jonka saimme pitää muuton jälkeen Itä-Pasilan hoitokodissa 23.10.2021</a:t>
            </a:r>
          </a:p>
        </p:txBody>
      </p:sp>
    </p:spTree>
    <p:extLst>
      <p:ext uri="{BB962C8B-B14F-4D97-AF65-F5344CB8AC3E}">
        <p14:creationId xmlns:p14="http://schemas.microsoft.com/office/powerpoint/2010/main" val="520028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0E880AF-A8F9-4EEC-A7D3-ABBDC21C1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" y="245610"/>
            <a:ext cx="10515600" cy="1325563"/>
          </a:xfrm>
        </p:spPr>
        <p:txBody>
          <a:bodyPr/>
          <a:lstStyle/>
          <a:p>
            <a:r>
              <a:rPr kumimoji="0" lang="fi-FI" sz="4400" b="0" i="0" u="none" strike="noStrike" kern="1200" cap="none" spc="0" normalizeH="0" baseline="0" noProof="0" dirty="0">
                <a:ln>
                  <a:noFill/>
                </a:ln>
                <a:solidFill>
                  <a:srgbClr val="153F82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Kirpputori Itä-Pasilan yksikössä muuton</a:t>
            </a:r>
            <a:r>
              <a:rPr kumimoji="0" lang="fi-FI" sz="4400" b="0" i="0" u="none" strike="noStrike" kern="1200" cap="none" spc="0" normalizeH="0" noProof="0" dirty="0">
                <a:ln>
                  <a:noFill/>
                </a:ln>
                <a:solidFill>
                  <a:srgbClr val="153F82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jälkeisenä lauantaina 23.10.2021</a:t>
            </a: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6D560E70-6131-4E6C-A3E7-A37E31E317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61929" y="4028490"/>
            <a:ext cx="2698377" cy="2583900"/>
          </a:xfrm>
        </p:spPr>
        <p:txBody>
          <a:bodyPr>
            <a:normAutofit fontScale="25000" lnSpcReduction="20000"/>
          </a:bodyPr>
          <a:lstStyle/>
          <a:p>
            <a:r>
              <a:rPr lang="fi-FI" sz="8000" dirty="0"/>
              <a:t>Perjantaina 21.10. valmistelimme kirpputoria. Myytävää tavaraa oli sijoitettu eri huoneisiin. Yhdessä oli tekstiilejä, toisessa tauluja, kolmannessa seinävaatteita jne.</a:t>
            </a:r>
            <a:br>
              <a:rPr lang="fi-FI" sz="8000" dirty="0"/>
            </a:br>
            <a:br>
              <a:rPr lang="fi-FI" sz="6400" dirty="0"/>
            </a:br>
            <a:br>
              <a:rPr lang="fi-FI" sz="6400" dirty="0"/>
            </a:b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196" y="1550697"/>
            <a:ext cx="3331681" cy="2221120"/>
          </a:xfrm>
          <a:prstGeom prst="rect">
            <a:avLst/>
          </a:prstGeom>
        </p:spPr>
      </p:pic>
      <p:pic>
        <p:nvPicPr>
          <p:cNvPr id="11" name="Sisällön paikkamerkki 10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" y="1571173"/>
            <a:ext cx="3331681" cy="2221120"/>
          </a:xfrm>
        </p:spPr>
      </p:pic>
      <p:pic>
        <p:nvPicPr>
          <p:cNvPr id="4" name="Kuva 3" descr="Kuva, joka sisältää kohteen teksti, näkymä, huone, valikoima&#10;&#10;Kuvaus luotu automaattisesti">
            <a:extLst>
              <a:ext uri="{FF2B5EF4-FFF2-40B4-BE49-F238E27FC236}">
                <a16:creationId xmlns:a16="http://schemas.microsoft.com/office/drawing/2014/main" id="{DC6A6709-4A00-476C-A791-E2F43A38A6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5481" y="1571173"/>
            <a:ext cx="3080523" cy="2310392"/>
          </a:xfrm>
          <a:prstGeom prst="rect">
            <a:avLst/>
          </a:prstGeom>
        </p:spPr>
      </p:pic>
      <p:pic>
        <p:nvPicPr>
          <p:cNvPr id="7" name="Kuva 6" descr="Kuva, joka sisältää kohteen maa, rakennus, ulko, kivi&#10;&#10;Kuvaus luotu automaattisesti">
            <a:extLst>
              <a:ext uri="{FF2B5EF4-FFF2-40B4-BE49-F238E27FC236}">
                <a16:creationId xmlns:a16="http://schemas.microsoft.com/office/drawing/2014/main" id="{E79D34B5-86C4-4E3B-8B79-0F1C1D5AF2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830" y="3888113"/>
            <a:ext cx="3674757" cy="2449839"/>
          </a:xfrm>
          <a:prstGeom prst="rect">
            <a:avLst/>
          </a:prstGeom>
        </p:spPr>
      </p:pic>
      <p:pic>
        <p:nvPicPr>
          <p:cNvPr id="10" name="Kuva 9" descr="Kuva, joka sisältää kohteen teksti, sisä, lattia&#10;&#10;Kuvaus luotu automaattisesti">
            <a:extLst>
              <a:ext uri="{FF2B5EF4-FFF2-40B4-BE49-F238E27FC236}">
                <a16:creationId xmlns:a16="http://schemas.microsoft.com/office/drawing/2014/main" id="{67FC78F3-93F8-4DE0-810B-EDC2D715C4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4751" y="4230361"/>
            <a:ext cx="2737985" cy="2053489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631934BA-D1CE-4466-B927-B501563BD7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63" y="3858337"/>
            <a:ext cx="2128724" cy="283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76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0E880AF-A8F9-4EEC-A7D3-ABBDC21C1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" y="245610"/>
            <a:ext cx="10515600" cy="1325563"/>
          </a:xfrm>
        </p:spPr>
        <p:txBody>
          <a:bodyPr/>
          <a:lstStyle/>
          <a:p>
            <a:r>
              <a:rPr kumimoji="0" lang="fi-FI" sz="4400" b="0" i="0" u="none" strike="noStrike" kern="1200" cap="none" spc="0" normalizeH="0" baseline="0" noProof="0" dirty="0">
                <a:ln>
                  <a:noFill/>
                </a:ln>
                <a:solidFill>
                  <a:srgbClr val="153F82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Kirpputori Itä-Pasilan yksikössä muuton</a:t>
            </a:r>
            <a:r>
              <a:rPr kumimoji="0" lang="fi-FI" sz="4400" b="0" i="0" u="none" strike="noStrike" kern="1200" cap="none" spc="0" normalizeH="0" noProof="0" dirty="0">
                <a:ln>
                  <a:noFill/>
                </a:ln>
                <a:solidFill>
                  <a:srgbClr val="153F82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jälkeisenä lauantaina </a:t>
            </a:r>
            <a:r>
              <a:rPr kumimoji="0" lang="fi-FI" sz="4400" b="0" i="0" u="none" strike="noStrike" kern="1200" cap="none" spc="0" normalizeH="0" baseline="0" noProof="0" dirty="0">
                <a:ln>
                  <a:noFill/>
                </a:ln>
                <a:solidFill>
                  <a:srgbClr val="153F82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23.10.2021</a:t>
            </a: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6D560E70-6131-4E6C-A3E7-A37E31E317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2184" y="1947987"/>
            <a:ext cx="5018569" cy="4261427"/>
          </a:xfrm>
        </p:spPr>
        <p:txBody>
          <a:bodyPr>
            <a:normAutofit fontScale="25000" lnSpcReduction="20000"/>
          </a:bodyPr>
          <a:lstStyle/>
          <a:p>
            <a:r>
              <a:rPr lang="fi-FI" sz="8000" dirty="0"/>
              <a:t>Olimme mainostaneet kirpputoria Hesarin menokone.fi  -palvelussa sekä Facebookin Pasila kierrättää ja Pasila </a:t>
            </a:r>
            <a:r>
              <a:rPr lang="fi-FI" sz="8000" dirty="0" err="1"/>
              <a:t>Böle</a:t>
            </a:r>
            <a:r>
              <a:rPr lang="fi-FI" sz="8000" dirty="0"/>
              <a:t> ryhmissä. Esitteitä oli jaettu myös lähitaloihin ja opiskelija-asuntolaan.</a:t>
            </a:r>
            <a:br>
              <a:rPr lang="fi-FI" sz="8000" dirty="0"/>
            </a:br>
            <a:br>
              <a:rPr lang="fi-FI" sz="8000" dirty="0"/>
            </a:br>
            <a:r>
              <a:rPr lang="fi-FI" sz="8000" dirty="0"/>
              <a:t>Myytävänä oli mm. pöytiä ja penkkejä, astioita, tekstiilejä, tauluja ja koriste-esineitä. Lisäksi myimme omenasosepurkkeja, kuivattuja suppilovahveroita ja marja-aroniahillopurkkeja.</a:t>
            </a:r>
            <a:br>
              <a:rPr lang="fi-FI" sz="8000" dirty="0"/>
            </a:br>
            <a:br>
              <a:rPr lang="fi-FI" sz="8000" dirty="0"/>
            </a:br>
            <a:r>
              <a:rPr lang="fi-FI" sz="8000" dirty="0"/>
              <a:t>Tarjolla meillä oli myös kahvia, teetä ja mehua sekä kahvileipiä.</a:t>
            </a:r>
            <a:br>
              <a:rPr lang="fi-FI" sz="8000" dirty="0"/>
            </a:br>
            <a:r>
              <a:rPr lang="fi-FI" sz="8000" dirty="0"/>
              <a:t> </a:t>
            </a:r>
            <a:br>
              <a:rPr lang="fi-FI" sz="8000" dirty="0"/>
            </a:br>
            <a:r>
              <a:rPr lang="fi-FI" sz="8000" dirty="0"/>
              <a:t>Asiakkaita kävi mukavan paljon ja kauppa kävi. Meille kaikille tuli hyvä mieli tästä tapahtumasta.</a:t>
            </a:r>
            <a:br>
              <a:rPr lang="fi-FI" sz="8000" dirty="0"/>
            </a:br>
            <a:br>
              <a:rPr lang="fi-FI" sz="6200" dirty="0"/>
            </a:br>
            <a:br>
              <a:rPr lang="fi-FI" dirty="0"/>
            </a:br>
            <a:endParaRPr lang="fi-FI" dirty="0"/>
          </a:p>
        </p:txBody>
      </p:sp>
      <p:pic>
        <p:nvPicPr>
          <p:cNvPr id="10" name="Sisällön paikkamerkki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" y="1947987"/>
            <a:ext cx="5475484" cy="4106613"/>
          </a:xfrm>
        </p:spPr>
      </p:pic>
    </p:spTree>
    <p:extLst>
      <p:ext uri="{BB962C8B-B14F-4D97-AF65-F5344CB8AC3E}">
        <p14:creationId xmlns:p14="http://schemas.microsoft.com/office/powerpoint/2010/main" val="1875609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0E880AF-A8F9-4EEC-A7D3-ABBDC21C1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" y="80682"/>
            <a:ext cx="11011348" cy="1490491"/>
          </a:xfrm>
        </p:spPr>
        <p:txBody>
          <a:bodyPr>
            <a:normAutofit fontScale="90000"/>
          </a:bodyPr>
          <a:lstStyle/>
          <a:p>
            <a:r>
              <a:rPr kumimoji="0" lang="fi-FI" sz="4400" b="0" i="0" u="none" strike="noStrike" kern="1200" cap="none" spc="0" normalizeH="0" baseline="0" noProof="0" dirty="0">
                <a:ln>
                  <a:noFill/>
                </a:ln>
                <a:solidFill>
                  <a:srgbClr val="153F82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Hoitokoti Päiväkummun Itä-Pasilan yksikön muutto Malminkartanoon ja kirpputoritapahtuma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CFE064F-D819-4237-9D46-A570367013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9640" y="1933200"/>
            <a:ext cx="3804942" cy="4593105"/>
          </a:xfrm>
        </p:spPr>
        <p:txBody>
          <a:bodyPr>
            <a:normAutofit fontScale="92500" lnSpcReduction="10000"/>
          </a:bodyPr>
          <a:lstStyle/>
          <a:p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6D560E70-6131-4E6C-A3E7-A37E31E317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75729" y="1933202"/>
            <a:ext cx="4957482" cy="4351338"/>
          </a:xfrm>
        </p:spPr>
        <p:txBody>
          <a:bodyPr>
            <a:normAutofit fontScale="92500" lnSpcReduction="10000"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rgbClr val="153F8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Kaikki me koimme tehneemme tärkeää työtä ja opimme paljon uutta tässä aktiviteetissa.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rgbClr val="153F8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Hallituksen kokouksessa 2.11.2021 kiitimme lämpimästi Irmaa kukkakimpuin siitä, että saimme olla mukana muuttoprojektissa ja järjestää kirpputorin Itä-Pasilan hoitokodissa.  </a:t>
            </a:r>
          </a:p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81344F72-50B0-474D-BD88-841FD9339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40" y="1571173"/>
            <a:ext cx="3835756" cy="511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11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7F79A9-6847-40FF-BBF2-A1689260D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Hoitokoti Päiväkummun Itä-Pasilan yksikön muutto Malminkartanoon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D30748B-70CA-46EE-B036-36158F808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i-FI" dirty="0"/>
              <a:t>Sunnuntaina 17.10.2021 kävimme tutustumassa paikkoihin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i-FI" dirty="0"/>
              <a:t>Muuttopäivät olivat 18.-20.10.2021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i-FI" dirty="0" err="1"/>
              <a:t>Malmittaret</a:t>
            </a:r>
            <a:r>
              <a:rPr lang="fi-FI" dirty="0"/>
              <a:t> toimivat tiimeinä, joista ensimmäinen aloitti aamulla klo 8, seuraava iltapäivällä klo 14 ja viimeinen n klo 16.30. Jokaisella tiimillä oli oma työnjohtaja.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i-FI" dirty="0"/>
              <a:t>Tehtävinä oli pyyhkiä ja puhdistaa sängyt ja pedata ne valmiiksi Malminkartanoon muuttaville asukkaille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i-FI" dirty="0"/>
              <a:t>Purkaa tavarat asukkaiden muuttolaatikoista ja asettaa ne heidän huoneissaan oleviin kaappeihin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i-FI" dirty="0"/>
              <a:t>Seurustella asukkaiden kanssa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fi-FI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30105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442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75A073-691E-4C22-8F10-D638FFF88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3294" y="251012"/>
            <a:ext cx="2599765" cy="6472517"/>
          </a:xfrm>
        </p:spPr>
        <p:txBody>
          <a:bodyPr>
            <a:normAutofit/>
          </a:bodyPr>
          <a:lstStyle/>
          <a:p>
            <a:r>
              <a:rPr lang="fi-FI" sz="2400" dirty="0">
                <a:latin typeface="+mn-lt"/>
              </a:rPr>
              <a:t>Tutustumiskäynti</a:t>
            </a:r>
            <a:br>
              <a:rPr lang="fi-FI" sz="2400" dirty="0">
                <a:latin typeface="+mn-lt"/>
              </a:rPr>
            </a:br>
            <a:r>
              <a:rPr lang="fi-FI" sz="2400" dirty="0">
                <a:latin typeface="+mn-lt"/>
              </a:rPr>
              <a:t>Itä-Pasilassa</a:t>
            </a:r>
            <a:br>
              <a:rPr lang="fi-FI" sz="2400" dirty="0">
                <a:latin typeface="+mn-lt"/>
              </a:rPr>
            </a:br>
            <a:r>
              <a:rPr lang="fi-FI" sz="2400" dirty="0">
                <a:latin typeface="+mn-lt"/>
              </a:rPr>
              <a:t>17.10.2021</a:t>
            </a:r>
          </a:p>
        </p:txBody>
      </p:sp>
      <p:pic>
        <p:nvPicPr>
          <p:cNvPr id="4" name="Kuva 3" descr="Kuva, joka sisältää kohteen henkilö, ryhmä, ulko, maa&#10;&#10;Kuvaus luotu automaattisesti">
            <a:extLst>
              <a:ext uri="{FF2B5EF4-FFF2-40B4-BE49-F238E27FC236}">
                <a16:creationId xmlns:a16="http://schemas.microsoft.com/office/drawing/2014/main" id="{C46F17FC-851F-446A-B4E2-150FE43098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06"/>
            <a:ext cx="9012517" cy="675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79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75A073-691E-4C22-8F10-D638FFF88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10425952" y="206188"/>
            <a:ext cx="1766047" cy="6517341"/>
          </a:xfrm>
        </p:spPr>
        <p:txBody>
          <a:bodyPr>
            <a:normAutofit/>
          </a:bodyPr>
          <a:lstStyle/>
          <a:p>
            <a:r>
              <a:rPr lang="fi-FI" sz="2000" dirty="0">
                <a:latin typeface="+mn-lt"/>
              </a:rPr>
              <a:t>Tutustuminen</a:t>
            </a:r>
            <a:br>
              <a:rPr lang="fi-FI" sz="2000" dirty="0">
                <a:latin typeface="+mn-lt"/>
              </a:rPr>
            </a:br>
            <a:r>
              <a:rPr lang="fi-FI" sz="2000" dirty="0">
                <a:latin typeface="+mn-lt"/>
              </a:rPr>
              <a:t>Malmin-</a:t>
            </a:r>
            <a:br>
              <a:rPr lang="fi-FI" sz="2000" dirty="0">
                <a:latin typeface="+mn-lt"/>
              </a:rPr>
            </a:br>
            <a:r>
              <a:rPr lang="fi-FI" sz="2000" dirty="0">
                <a:latin typeface="+mn-lt"/>
              </a:rPr>
              <a:t>kartanon</a:t>
            </a:r>
            <a:br>
              <a:rPr lang="fi-FI" sz="2000" dirty="0">
                <a:latin typeface="+mn-lt"/>
              </a:rPr>
            </a:br>
            <a:r>
              <a:rPr lang="fi-FI" sz="2000" dirty="0">
                <a:latin typeface="+mn-lt"/>
              </a:rPr>
              <a:t>tiloihin 17.10.2021</a:t>
            </a:r>
            <a:br>
              <a:rPr lang="fi-FI" sz="2400" dirty="0">
                <a:latin typeface="+mn-lt"/>
              </a:rPr>
            </a:br>
            <a:endParaRPr lang="fi-FI" sz="2400" dirty="0">
              <a:latin typeface="+mn-lt"/>
            </a:endParaRPr>
          </a:p>
        </p:txBody>
      </p:sp>
      <p:pic>
        <p:nvPicPr>
          <p:cNvPr id="5" name="Kuva 4" descr="Kuva, joka sisältää kohteen henkilö, sisä&#10;&#10;Kuvaus luotu automaattisesti">
            <a:extLst>
              <a:ext uri="{FF2B5EF4-FFF2-40B4-BE49-F238E27FC236}">
                <a16:creationId xmlns:a16="http://schemas.microsoft.com/office/drawing/2014/main" id="{009B347C-E398-463C-8ECE-D5407FAA8A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93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30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75A073-691E-4C22-8F10-D638FFF88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10425952" y="206188"/>
            <a:ext cx="1766047" cy="6517341"/>
          </a:xfrm>
        </p:spPr>
        <p:txBody>
          <a:bodyPr>
            <a:normAutofit/>
          </a:bodyPr>
          <a:lstStyle/>
          <a:p>
            <a:r>
              <a:rPr lang="fi-FI" sz="2000" dirty="0">
                <a:latin typeface="+mn-lt"/>
              </a:rPr>
              <a:t>Oleskelutila</a:t>
            </a:r>
            <a:br>
              <a:rPr lang="fi-FI" sz="2000" dirty="0">
                <a:latin typeface="+mn-lt"/>
              </a:rPr>
            </a:br>
            <a:r>
              <a:rPr lang="fi-FI" sz="2000" dirty="0">
                <a:latin typeface="+mn-lt"/>
              </a:rPr>
              <a:t>Malmin-</a:t>
            </a:r>
            <a:br>
              <a:rPr lang="fi-FI" sz="2000" dirty="0">
                <a:latin typeface="+mn-lt"/>
              </a:rPr>
            </a:br>
            <a:r>
              <a:rPr lang="fi-FI" sz="2000" dirty="0">
                <a:latin typeface="+mn-lt"/>
              </a:rPr>
              <a:t>kartanossa</a:t>
            </a:r>
            <a:br>
              <a:rPr lang="fi-FI" sz="2000" dirty="0">
                <a:latin typeface="+mn-lt"/>
              </a:rPr>
            </a:br>
            <a:br>
              <a:rPr lang="fi-FI" sz="2400" dirty="0">
                <a:latin typeface="+mn-lt"/>
              </a:rPr>
            </a:br>
            <a:endParaRPr lang="fi-FI" sz="2400" dirty="0">
              <a:latin typeface="+mn-lt"/>
            </a:endParaRPr>
          </a:p>
        </p:txBody>
      </p:sp>
      <p:pic>
        <p:nvPicPr>
          <p:cNvPr id="4" name="Kuva 3" descr="Kuva, joka sisältää kohteen sisä, eläminen, lattia, huone&#10;&#10;Kuvaus luotu automaattisesti">
            <a:extLst>
              <a:ext uri="{FF2B5EF4-FFF2-40B4-BE49-F238E27FC236}">
                <a16:creationId xmlns:a16="http://schemas.microsoft.com/office/drawing/2014/main" id="{6AB99DD2-F246-49A8-8BC9-9743F2B6F2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93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75A073-691E-4C22-8F10-D638FFF88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10425952" y="206188"/>
            <a:ext cx="1766047" cy="6517341"/>
          </a:xfrm>
        </p:spPr>
        <p:txBody>
          <a:bodyPr>
            <a:normAutofit/>
          </a:bodyPr>
          <a:lstStyle/>
          <a:p>
            <a:r>
              <a:rPr lang="fi-FI" sz="2000" dirty="0">
                <a:latin typeface="+mn-lt"/>
              </a:rPr>
              <a:t>Asukkaan</a:t>
            </a:r>
            <a:br>
              <a:rPr lang="fi-FI" sz="2000" dirty="0">
                <a:latin typeface="+mn-lt"/>
              </a:rPr>
            </a:br>
            <a:r>
              <a:rPr lang="fi-FI" sz="2000" dirty="0">
                <a:latin typeface="+mn-lt"/>
              </a:rPr>
              <a:t>mallihuone</a:t>
            </a:r>
            <a:br>
              <a:rPr lang="fi-FI" sz="2000" dirty="0">
                <a:latin typeface="+mn-lt"/>
              </a:rPr>
            </a:br>
            <a:r>
              <a:rPr lang="fi-FI" sz="2000" dirty="0">
                <a:latin typeface="+mn-lt"/>
              </a:rPr>
              <a:t>Malmin-</a:t>
            </a:r>
            <a:br>
              <a:rPr lang="fi-FI" sz="2000" dirty="0">
                <a:latin typeface="+mn-lt"/>
              </a:rPr>
            </a:br>
            <a:r>
              <a:rPr lang="fi-FI" sz="2000" dirty="0">
                <a:latin typeface="+mn-lt"/>
              </a:rPr>
              <a:t>kartanossa</a:t>
            </a:r>
            <a:br>
              <a:rPr lang="fi-FI" sz="2000" dirty="0">
                <a:latin typeface="+mn-lt"/>
              </a:rPr>
            </a:br>
            <a:br>
              <a:rPr lang="fi-FI" sz="2400" dirty="0">
                <a:latin typeface="+mn-lt"/>
              </a:rPr>
            </a:br>
            <a:endParaRPr lang="fi-FI" sz="2400" dirty="0">
              <a:latin typeface="+mn-lt"/>
            </a:endParaRPr>
          </a:p>
        </p:txBody>
      </p:sp>
      <p:pic>
        <p:nvPicPr>
          <p:cNvPr id="5" name="Kuva 4" descr="Kuva, joka sisältää kohteen sisä, lattia, seinä, huone&#10;&#10;Kuvaus luotu automaattisesti">
            <a:extLst>
              <a:ext uri="{FF2B5EF4-FFF2-40B4-BE49-F238E27FC236}">
                <a16:creationId xmlns:a16="http://schemas.microsoft.com/office/drawing/2014/main" id="{5A5CB08B-0718-48CD-949A-B4DD4AD82E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96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75A073-691E-4C22-8F10-D638FFF88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10287000" y="161365"/>
            <a:ext cx="1730828" cy="6696635"/>
          </a:xfrm>
        </p:spPr>
        <p:txBody>
          <a:bodyPr>
            <a:normAutofit/>
          </a:bodyPr>
          <a:lstStyle/>
          <a:p>
            <a:r>
              <a:rPr lang="fi-FI" sz="2000" dirty="0" err="1">
                <a:latin typeface="+mn-lt"/>
              </a:rPr>
              <a:t>Malminkarta-non</a:t>
            </a:r>
            <a:r>
              <a:rPr lang="fi-FI" sz="2000" dirty="0">
                <a:latin typeface="+mn-lt"/>
              </a:rPr>
              <a:t> suuri</a:t>
            </a:r>
            <a:br>
              <a:rPr lang="fi-FI" sz="2000" dirty="0">
                <a:latin typeface="+mn-lt"/>
              </a:rPr>
            </a:br>
            <a:r>
              <a:rPr lang="fi-FI" sz="2000" dirty="0">
                <a:latin typeface="+mn-lt"/>
              </a:rPr>
              <a:t>ulkoter</a:t>
            </a:r>
            <a:r>
              <a:rPr lang="fi-FI" sz="2400" dirty="0">
                <a:latin typeface="+mn-lt"/>
              </a:rPr>
              <a:t>assi</a:t>
            </a:r>
          </a:p>
        </p:txBody>
      </p:sp>
      <p:pic>
        <p:nvPicPr>
          <p:cNvPr id="7" name="Kuva 6" descr="Kuva, joka sisältää kohteen tuoli, puinen, kuisti, tyhjä&#10;&#10;Kuvaus luotu automaattisesti">
            <a:extLst>
              <a:ext uri="{FF2B5EF4-FFF2-40B4-BE49-F238E27FC236}">
                <a16:creationId xmlns:a16="http://schemas.microsoft.com/office/drawing/2014/main" id="{EF13DB23-15D3-4ECF-9F78-28FC8AC8A5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52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7F5E68-9066-4E83-BD1C-B92E15456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6836" y="176439"/>
            <a:ext cx="1596572" cy="4555218"/>
          </a:xfrm>
        </p:spPr>
        <p:txBody>
          <a:bodyPr>
            <a:normAutofit/>
          </a:bodyPr>
          <a:lstStyle/>
          <a:p>
            <a:r>
              <a:rPr lang="fi-FI" sz="2000" dirty="0">
                <a:latin typeface="+mn-lt"/>
              </a:rPr>
              <a:t>Vas.</a:t>
            </a:r>
            <a:br>
              <a:rPr lang="fi-FI" sz="2000" dirty="0">
                <a:latin typeface="+mn-lt"/>
              </a:rPr>
            </a:br>
            <a:r>
              <a:rPr lang="fi-FI" sz="2000" dirty="0">
                <a:latin typeface="+mn-lt"/>
              </a:rPr>
              <a:t>Mirja </a:t>
            </a:r>
            <a:r>
              <a:rPr lang="fi-FI" sz="2000" dirty="0" err="1">
                <a:latin typeface="+mn-lt"/>
              </a:rPr>
              <a:t>Weiste</a:t>
            </a:r>
            <a:r>
              <a:rPr lang="fi-FI" sz="2000" dirty="0">
                <a:latin typeface="+mn-lt"/>
              </a:rPr>
              <a:t> ja </a:t>
            </a:r>
            <a:r>
              <a:rPr lang="fi-FI" sz="2000" dirty="0" err="1">
                <a:latin typeface="+mn-lt"/>
              </a:rPr>
              <a:t>Krissu</a:t>
            </a:r>
            <a:r>
              <a:rPr lang="fi-FI" sz="2000" dirty="0">
                <a:latin typeface="+mn-lt"/>
              </a:rPr>
              <a:t> Sirola </a:t>
            </a:r>
            <a:br>
              <a:rPr lang="fi-FI" sz="2000" dirty="0">
                <a:latin typeface="+mn-lt"/>
              </a:rPr>
            </a:br>
            <a:r>
              <a:rPr lang="fi-FI" sz="2000" dirty="0">
                <a:latin typeface="+mn-lt"/>
              </a:rPr>
              <a:t>muutto-laatikoita purkamassa</a:t>
            </a:r>
            <a:br>
              <a:rPr lang="fi-FI" sz="2000" dirty="0">
                <a:latin typeface="+mn-lt"/>
              </a:rPr>
            </a:br>
            <a:br>
              <a:rPr lang="fi-FI" sz="2000" dirty="0">
                <a:latin typeface="+mn-lt"/>
              </a:rPr>
            </a:br>
            <a:r>
              <a:rPr lang="fi-FI" sz="2000" dirty="0">
                <a:latin typeface="+mn-lt"/>
              </a:rPr>
              <a:t>Oik. Ulla </a:t>
            </a:r>
            <a:r>
              <a:rPr lang="fi-FI" sz="2000" dirty="0" err="1">
                <a:latin typeface="+mn-lt"/>
              </a:rPr>
              <a:t>Welin</a:t>
            </a:r>
            <a:r>
              <a:rPr lang="fi-FI" sz="2000" dirty="0">
                <a:latin typeface="+mn-lt"/>
              </a:rPr>
              <a:t> luki runoja ja seurusteli asukkaiden kanssa</a:t>
            </a:r>
          </a:p>
        </p:txBody>
      </p:sp>
      <p:pic>
        <p:nvPicPr>
          <p:cNvPr id="8" name="Kuva 7" descr="Kuva, joka sisältää kohteen sisä, vaatteet&#10;&#10;Kuvaus luotu automaattisesti">
            <a:extLst>
              <a:ext uri="{FF2B5EF4-FFF2-40B4-BE49-F238E27FC236}">
                <a16:creationId xmlns:a16="http://schemas.microsoft.com/office/drawing/2014/main" id="{08B3FBE8-5EDA-481A-8E33-FAC13E6A0E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8256" y="857250"/>
            <a:ext cx="6858000" cy="5143500"/>
          </a:xfrm>
          <a:prstGeom prst="rect">
            <a:avLst/>
          </a:prstGeom>
        </p:spPr>
      </p:pic>
      <p:pic>
        <p:nvPicPr>
          <p:cNvPr id="10" name="Kuva 9" descr="Kuva, joka sisältää kohteen seinä, sisä, henkilö&#10;&#10;Kuvaus luotu automaattisesti">
            <a:extLst>
              <a:ext uri="{FF2B5EF4-FFF2-40B4-BE49-F238E27FC236}">
                <a16:creationId xmlns:a16="http://schemas.microsoft.com/office/drawing/2014/main" id="{2CC5F43A-7392-4A6F-A4A3-2C37245C0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464" y="0"/>
            <a:ext cx="5001986" cy="666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71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75A073-691E-4C22-8F10-D638FFF88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9484658" y="161365"/>
            <a:ext cx="2447365" cy="6696635"/>
          </a:xfrm>
        </p:spPr>
        <p:txBody>
          <a:bodyPr>
            <a:normAutofit/>
          </a:bodyPr>
          <a:lstStyle/>
          <a:p>
            <a:r>
              <a:rPr lang="fi-FI" sz="2400" dirty="0">
                <a:latin typeface="+mn-lt"/>
              </a:rPr>
              <a:t>Aamuvuorolaisia Itä-Pasilan hoitokodissa</a:t>
            </a:r>
            <a:br>
              <a:rPr lang="fi-FI" sz="2400" dirty="0">
                <a:latin typeface="+mn-lt"/>
              </a:rPr>
            </a:br>
            <a:r>
              <a:rPr lang="fi-FI" sz="2400" dirty="0">
                <a:latin typeface="+mn-lt"/>
              </a:rPr>
              <a:t>18.10.2021</a:t>
            </a:r>
            <a:br>
              <a:rPr lang="fi-FI" sz="2400" dirty="0">
                <a:latin typeface="+mn-lt"/>
              </a:rPr>
            </a:br>
            <a:r>
              <a:rPr lang="fi-FI" sz="2400" dirty="0">
                <a:latin typeface="+mn-lt"/>
              </a:rPr>
              <a:t>Vas. Pertti Väätäinen, Tuula Lehtinen, Liisi Laine, Seppo Pieviläinen ja Maija Lintumäki</a:t>
            </a:r>
            <a:br>
              <a:rPr lang="fi-FI" sz="2400" dirty="0">
                <a:latin typeface="+mn-lt"/>
              </a:rPr>
            </a:br>
            <a:br>
              <a:rPr lang="fi-FI" sz="2400" dirty="0">
                <a:latin typeface="+mn-lt"/>
              </a:rPr>
            </a:br>
            <a:endParaRPr lang="fi-FI" sz="2400" dirty="0">
              <a:latin typeface="+mn-lt"/>
            </a:endParaRPr>
          </a:p>
        </p:txBody>
      </p:sp>
      <p:pic>
        <p:nvPicPr>
          <p:cNvPr id="4" name="Kuva 3" descr="Kuva, joka sisältää kohteen henkilö, ryhmä, henkilöt&#10;&#10;Kuvaus luotu automaattisesti">
            <a:extLst>
              <a:ext uri="{FF2B5EF4-FFF2-40B4-BE49-F238E27FC236}">
                <a16:creationId xmlns:a16="http://schemas.microsoft.com/office/drawing/2014/main" id="{20AF9464-BDC6-4B6D-BCAF-BC65E7C01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839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testaus250420">
      <a:dk1>
        <a:srgbClr val="153F82"/>
      </a:dk1>
      <a:lt1>
        <a:srgbClr val="FFFFFF"/>
      </a:lt1>
      <a:dk2>
        <a:srgbClr val="153F82"/>
      </a:dk2>
      <a:lt2>
        <a:srgbClr val="FFFFFF"/>
      </a:lt2>
      <a:accent1>
        <a:srgbClr val="EBC318"/>
      </a:accent1>
      <a:accent2>
        <a:srgbClr val="FF5C35"/>
      </a:accent2>
      <a:accent3>
        <a:srgbClr val="55565A"/>
      </a:accent3>
      <a:accent4>
        <a:srgbClr val="00AC69"/>
      </a:accent4>
      <a:accent5>
        <a:srgbClr val="407CCA"/>
      </a:accent5>
      <a:accent6>
        <a:srgbClr val="71AE4B"/>
      </a:accent6>
      <a:hlink>
        <a:srgbClr val="0563C1"/>
      </a:hlink>
      <a:folHlink>
        <a:srgbClr val="7A268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EE9D767E-8182-443D-B484-8439DE8BE234}" vid="{DA73D323-F80F-494E-9833-19ACB85E6D8F}"/>
    </a:ext>
  </a:extLst>
</a:theme>
</file>

<file path=ppt/theme/theme2.xml><?xml version="1.0" encoding="utf-8"?>
<a:theme xmlns:a="http://schemas.openxmlformats.org/drawingml/2006/main" name="5_Mukautettu suunnittelumalli">
  <a:themeElements>
    <a:clrScheme name="testaus250420">
      <a:dk1>
        <a:srgbClr val="153F82"/>
      </a:dk1>
      <a:lt1>
        <a:srgbClr val="FFFFFF"/>
      </a:lt1>
      <a:dk2>
        <a:srgbClr val="153F82"/>
      </a:dk2>
      <a:lt2>
        <a:srgbClr val="FFFFFF"/>
      </a:lt2>
      <a:accent1>
        <a:srgbClr val="EBC318"/>
      </a:accent1>
      <a:accent2>
        <a:srgbClr val="FF5C35"/>
      </a:accent2>
      <a:accent3>
        <a:srgbClr val="55565A"/>
      </a:accent3>
      <a:accent4>
        <a:srgbClr val="00AC69"/>
      </a:accent4>
      <a:accent5>
        <a:srgbClr val="407CCA"/>
      </a:accent5>
      <a:accent6>
        <a:srgbClr val="71AE4B"/>
      </a:accent6>
      <a:hlink>
        <a:srgbClr val="0563C1"/>
      </a:hlink>
      <a:folHlink>
        <a:srgbClr val="7A268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EE9D767E-8182-443D-B484-8439DE8BE234}" vid="{DF9BA1C3-1C23-426E-A8E7-18155BD5EF40}"/>
    </a:ext>
  </a:extLst>
</a:theme>
</file>

<file path=ppt/theme/theme3.xml><?xml version="1.0" encoding="utf-8"?>
<a:theme xmlns:a="http://schemas.openxmlformats.org/drawingml/2006/main" name="3_Mukautettu suunnittelumalli">
  <a:themeElements>
    <a:clrScheme name="testaus250420">
      <a:dk1>
        <a:srgbClr val="153F82"/>
      </a:dk1>
      <a:lt1>
        <a:srgbClr val="FFFFFF"/>
      </a:lt1>
      <a:dk2>
        <a:srgbClr val="153F82"/>
      </a:dk2>
      <a:lt2>
        <a:srgbClr val="FFFFFF"/>
      </a:lt2>
      <a:accent1>
        <a:srgbClr val="EBC318"/>
      </a:accent1>
      <a:accent2>
        <a:srgbClr val="FF5C35"/>
      </a:accent2>
      <a:accent3>
        <a:srgbClr val="55565A"/>
      </a:accent3>
      <a:accent4>
        <a:srgbClr val="00AC69"/>
      </a:accent4>
      <a:accent5>
        <a:srgbClr val="407CCA"/>
      </a:accent5>
      <a:accent6>
        <a:srgbClr val="71AE4B"/>
      </a:accent6>
      <a:hlink>
        <a:srgbClr val="0563C1"/>
      </a:hlink>
      <a:folHlink>
        <a:srgbClr val="7A268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EE9D767E-8182-443D-B484-8439DE8BE234}" vid="{459C42DC-EC6D-494A-846C-5CBDD47B6981}"/>
    </a:ext>
  </a:extLst>
</a:theme>
</file>

<file path=ppt/theme/theme4.xml><?xml version="1.0" encoding="utf-8"?>
<a:theme xmlns:a="http://schemas.openxmlformats.org/drawingml/2006/main" name="Mukautettu suunnittelumalli">
  <a:themeElements>
    <a:clrScheme name="testaus250420">
      <a:dk1>
        <a:srgbClr val="153F82"/>
      </a:dk1>
      <a:lt1>
        <a:srgbClr val="FFFFFF"/>
      </a:lt1>
      <a:dk2>
        <a:srgbClr val="153F82"/>
      </a:dk2>
      <a:lt2>
        <a:srgbClr val="FFFFFF"/>
      </a:lt2>
      <a:accent1>
        <a:srgbClr val="EBC318"/>
      </a:accent1>
      <a:accent2>
        <a:srgbClr val="FF5C35"/>
      </a:accent2>
      <a:accent3>
        <a:srgbClr val="55565A"/>
      </a:accent3>
      <a:accent4>
        <a:srgbClr val="00AC69"/>
      </a:accent4>
      <a:accent5>
        <a:srgbClr val="407CCA"/>
      </a:accent5>
      <a:accent6>
        <a:srgbClr val="71AE4B"/>
      </a:accent6>
      <a:hlink>
        <a:srgbClr val="0563C1"/>
      </a:hlink>
      <a:folHlink>
        <a:srgbClr val="7A268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EE9D767E-8182-443D-B484-8439DE8BE234}" vid="{A60830EA-E743-4AD6-A7D3-27A87C132980}"/>
    </a:ext>
  </a:extLst>
</a:theme>
</file>

<file path=ppt/theme/theme5.xml><?xml version="1.0" encoding="utf-8"?>
<a:theme xmlns:a="http://schemas.openxmlformats.org/drawingml/2006/main" name="4_Mukautettu suunnittelumalli">
  <a:themeElements>
    <a:clrScheme name="testaus250420">
      <a:dk1>
        <a:srgbClr val="153F82"/>
      </a:dk1>
      <a:lt1>
        <a:srgbClr val="FFFFFF"/>
      </a:lt1>
      <a:dk2>
        <a:srgbClr val="153F82"/>
      </a:dk2>
      <a:lt2>
        <a:srgbClr val="FFFFFF"/>
      </a:lt2>
      <a:accent1>
        <a:srgbClr val="EBC318"/>
      </a:accent1>
      <a:accent2>
        <a:srgbClr val="FF5C35"/>
      </a:accent2>
      <a:accent3>
        <a:srgbClr val="55565A"/>
      </a:accent3>
      <a:accent4>
        <a:srgbClr val="00AC69"/>
      </a:accent4>
      <a:accent5>
        <a:srgbClr val="407CCA"/>
      </a:accent5>
      <a:accent6>
        <a:srgbClr val="71AE4B"/>
      </a:accent6>
      <a:hlink>
        <a:srgbClr val="0563C1"/>
      </a:hlink>
      <a:folHlink>
        <a:srgbClr val="7A268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EE9D767E-8182-443D-B484-8439DE8BE234}" vid="{16EA2400-7397-4094-9977-A2848705B798}"/>
    </a:ext>
  </a:extLst>
</a:theme>
</file>

<file path=ppt/theme/theme6.xml><?xml version="1.0" encoding="utf-8"?>
<a:theme xmlns:a="http://schemas.openxmlformats.org/drawingml/2006/main" name="2_Mukautettu suunnittelumalli">
  <a:themeElements>
    <a:clrScheme name="testaus250420">
      <a:dk1>
        <a:srgbClr val="153F82"/>
      </a:dk1>
      <a:lt1>
        <a:srgbClr val="FFFFFF"/>
      </a:lt1>
      <a:dk2>
        <a:srgbClr val="153F82"/>
      </a:dk2>
      <a:lt2>
        <a:srgbClr val="FFFFFF"/>
      </a:lt2>
      <a:accent1>
        <a:srgbClr val="EBC318"/>
      </a:accent1>
      <a:accent2>
        <a:srgbClr val="FF5C35"/>
      </a:accent2>
      <a:accent3>
        <a:srgbClr val="55565A"/>
      </a:accent3>
      <a:accent4>
        <a:srgbClr val="00AC69"/>
      </a:accent4>
      <a:accent5>
        <a:srgbClr val="407CCA"/>
      </a:accent5>
      <a:accent6>
        <a:srgbClr val="71AE4B"/>
      </a:accent6>
      <a:hlink>
        <a:srgbClr val="0563C1"/>
      </a:hlink>
      <a:folHlink>
        <a:srgbClr val="7A268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EE9D767E-8182-443D-B484-8439DE8BE234}" vid="{5274CD02-096F-4683-9568-2F04F516F864}"/>
    </a:ext>
  </a:extLst>
</a:theme>
</file>

<file path=ppt/theme/theme7.xml><?xml version="1.0" encoding="utf-8"?>
<a:theme xmlns:a="http://schemas.openxmlformats.org/drawingml/2006/main" name="7_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EE9D767E-8182-443D-B484-8439DE8BE234}" vid="{94484C2A-3852-4AE3-A942-B42DFEE72530}"/>
    </a:ext>
  </a:extLst>
</a:theme>
</file>

<file path=ppt/theme/theme8.xml><?xml version="1.0" encoding="utf-8"?>
<a:theme xmlns:a="http://schemas.openxmlformats.org/drawingml/2006/main" name="6_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EE9D767E-8182-443D-B484-8439DE8BE234}" vid="{E7325440-7563-4536-98A5-E71CF4FB579D}"/>
    </a:ext>
  </a:extLst>
</a:theme>
</file>

<file path=ppt/theme/theme9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power_point_malli_lions_liitto_2021</Template>
  <TotalTime>893</TotalTime>
  <Words>506</Words>
  <Application>Microsoft Office PowerPoint</Application>
  <PresentationFormat>Laajakuva</PresentationFormat>
  <Paragraphs>35</Paragraphs>
  <Slides>20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8</vt:i4>
      </vt:variant>
      <vt:variant>
        <vt:lpstr>Dian otsikot</vt:lpstr>
      </vt:variant>
      <vt:variant>
        <vt:i4>20</vt:i4>
      </vt:variant>
    </vt:vector>
  </HeadingPairs>
  <TitlesOfParts>
    <vt:vector size="32" baseType="lpstr">
      <vt:lpstr>Arial</vt:lpstr>
      <vt:lpstr>Ariel</vt:lpstr>
      <vt:lpstr>Calibri</vt:lpstr>
      <vt:lpstr>Wingdings</vt:lpstr>
      <vt:lpstr>Office-teema</vt:lpstr>
      <vt:lpstr>5_Mukautettu suunnittelumalli</vt:lpstr>
      <vt:lpstr>3_Mukautettu suunnittelumalli</vt:lpstr>
      <vt:lpstr>Mukautettu suunnittelumalli</vt:lpstr>
      <vt:lpstr>4_Mukautettu suunnittelumalli</vt:lpstr>
      <vt:lpstr>2_Mukautettu suunnittelumalli</vt:lpstr>
      <vt:lpstr>7_Mukautettu suunnittelumalli</vt:lpstr>
      <vt:lpstr>6_Mukautettu suunnittelumalli</vt:lpstr>
      <vt:lpstr>Piiri 107 N</vt:lpstr>
      <vt:lpstr>Hoitokoti Päiväkummun Itä-Pasilan yksikön muutto Malminkartanoon</vt:lpstr>
      <vt:lpstr>Tutustumiskäynti Itä-Pasilassa 17.10.2021</vt:lpstr>
      <vt:lpstr>Tutustuminen Malmin- kartanon tiloihin 17.10.2021 </vt:lpstr>
      <vt:lpstr>Oleskelutila Malmin- kartanossa  </vt:lpstr>
      <vt:lpstr>Asukkaan mallihuone Malmin- kartanossa  </vt:lpstr>
      <vt:lpstr>Malminkarta-non suuri ulkoterassi</vt:lpstr>
      <vt:lpstr>Vas. Mirja Weiste ja Krissu Sirola  muutto-laatikoita purkamassa  Oik. Ulla Welin luki runoja ja seurusteli asukkaiden kanssa</vt:lpstr>
      <vt:lpstr>Aamuvuorolaisia Itä-Pasilan hoitokodissa 18.10.2021 Vas. Pertti Väätäinen, Tuula Lehtinen, Liisi Laine, Seppo Pieviläinen ja Maija Lintumäki  </vt:lpstr>
      <vt:lpstr>  </vt:lpstr>
      <vt:lpstr>Krissu Sirola, Mirja Weiste, Anita Tuohino ja Ulla Welin  </vt:lpstr>
      <vt:lpstr>Vas. Johanna Hokkanen, Teija Loponen ja Jarmo Loponen  Oik. Arja Oksanen ja Anita Tuohino muutto- laatikoita purka- massa   </vt:lpstr>
      <vt:lpstr>Vas. Teija Loponen, Arja Oksanen ja Liisa Vahtera työasuissaan Malminkartanossa</vt:lpstr>
      <vt:lpstr>Talkoolaisia  Malminkartanon oleskelutilassa pienellä tauolla vas. Tuula Lehtinen, Eila Lohilahti, Eino Jokkala, Jorma Koskinen, Liisi Laine, Outi Rinta-Filppula ja Seppo Pieviläinen </vt:lpstr>
      <vt:lpstr>Outi ja Jussi Rinta-Filppula, Irma Väätäinen, Maija Lintumäki, Seppo Pieviläinen ja Anita Tuohino Malminkartanossa tauolla</vt:lpstr>
      <vt:lpstr>Hoitokoti Päiväkummun Itä-Pasilan yksikön muutto Malminkartanoon</vt:lpstr>
      <vt:lpstr>Kirpputori Itä-Pasilan yksikössä muuton jälkeisenä lauantaina 23.10.2021</vt:lpstr>
      <vt:lpstr>Kirpputori Itä-Pasilan yksikössä muuton jälkeisenä lauantaina 23.10.2021</vt:lpstr>
      <vt:lpstr>Hoitokoti Päiväkummun Itä-Pasilan yksikön muutto Malminkartanoon ja kirpputoritapahtuma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Malmittaret muuttoapuna</dc:title>
  <dc:creator>Arja Oksanen</dc:creator>
  <cp:lastModifiedBy>Arja Oksanen</cp:lastModifiedBy>
  <cp:revision>30</cp:revision>
  <cp:lastPrinted>2020-04-30T11:52:18Z</cp:lastPrinted>
  <dcterms:created xsi:type="dcterms:W3CDTF">2021-10-27T16:50:16Z</dcterms:created>
  <dcterms:modified xsi:type="dcterms:W3CDTF">2021-11-10T09:28:16Z</dcterms:modified>
</cp:coreProperties>
</file>